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3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2192000" cy="6858000"/>
  <p:notesSz cx="6858000" cy="9144000"/>
  <p:embeddedFontLst>
    <p:embeddedFont>
      <p:font typeface="Gill Sans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gGlujxpa1HDNGijLSToGXVcP4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Se recomienda usar opuestos o utilizar la triada del triángulo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0" name="Google Shape;70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Google Shape;70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  <a:defRPr sz="44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7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A6617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" name="Google Shape;20;p67"/>
          <p:cNvSpPr txBox="1">
            <a:spLocks noGrp="1"/>
          </p:cNvSpPr>
          <p:nvPr>
            <p:ph type="ftr" idx="11"/>
          </p:nvPr>
        </p:nvSpPr>
        <p:spPr>
          <a:xfrm>
            <a:off x="685800" y="6481096"/>
            <a:ext cx="2241848" cy="3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7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22" name="Google Shape;22;p67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21928" y="12576"/>
            <a:ext cx="12144672" cy="40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con fuente ">
  <p:cSld name="Normal con fuente 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6" name="Google Shape;26;p6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7" name="Google Shape;27;p6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/>
            </a:lvl1pPr>
            <a:lvl2pPr marL="914400" lvl="1" indent="-381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/>
            </a:lvl2pPr>
            <a:lvl3pPr marL="1371600" lvl="2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/>
            </a:lvl3pPr>
            <a:lvl4pPr marL="1828800" lvl="3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marL="2286000" lvl="4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9" name="Google Shape;29;p68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30;p68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68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endParaRPr sz="11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32;p68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5E7EDC6-4A5F-6AE1-3F50-4D48396C25C1}"/>
              </a:ext>
            </a:extLst>
          </p:cNvPr>
          <p:cNvSpPr txBox="1"/>
          <p:nvPr userDrawn="1"/>
        </p:nvSpPr>
        <p:spPr>
          <a:xfrm>
            <a:off x="831273" y="6550223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Ingeniería de Software II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n con título">
  <p:cSld name="1_Imagen con títul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9" descr="2"/>
          <p:cNvPicPr preferRelativeResize="0"/>
          <p:nvPr/>
        </p:nvPicPr>
        <p:blipFill rotWithShape="1">
          <a:blip r:embed="rId2">
            <a:alphaModFix/>
          </a:blip>
          <a:srcRect l="8462"/>
          <a:stretch/>
        </p:blipFill>
        <p:spPr>
          <a:xfrm>
            <a:off x="32048" y="116632"/>
            <a:ext cx="12159952" cy="41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9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 sz="4400" b="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9"/>
          <p:cNvSpPr txBox="1">
            <a:spLocks noGrp="1"/>
          </p:cNvSpPr>
          <p:nvPr>
            <p:ph type="body" idx="1"/>
          </p:nvPr>
        </p:nvSpPr>
        <p:spPr>
          <a:xfrm>
            <a:off x="653976" y="5487888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70C0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12B797-8297-C41D-D52C-DE44DBFEF0C3}"/>
              </a:ext>
            </a:extLst>
          </p:cNvPr>
          <p:cNvSpPr txBox="1"/>
          <p:nvPr userDrawn="1"/>
        </p:nvSpPr>
        <p:spPr>
          <a:xfrm>
            <a:off x="653976" y="6550223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Ingeniería de Software II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0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  <a:defRPr sz="4000" b="1">
                <a:solidFill>
                  <a:srgbClr val="4A661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2" name="Google Shape;42;p7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/>
            </a:lvl1pPr>
            <a:lvl2pPr marL="914400" lvl="1" indent="-355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 "/>
              <a:defRPr sz="2000"/>
            </a:lvl2pPr>
            <a:lvl3pPr marL="1371600" lvl="2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 "/>
              <a:defRPr sz="1800"/>
            </a:lvl3pPr>
            <a:lvl4pPr marL="1828800" lvl="3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4pPr>
            <a:lvl5pPr marL="2286000" lvl="4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 "/>
              <a:defRPr sz="1600"/>
            </a:lvl5pPr>
            <a:lvl6pPr marL="2743200" lvl="5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marL="3200400" lvl="6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marL="3657600" lvl="7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marL="4114800" lvl="8" indent="-330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4" name="Google Shape;44;p70"/>
          <p:cNvSpPr txBox="1"/>
          <p:nvPr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Fuente:</a:t>
            </a:r>
            <a:endParaRPr sz="11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0"/>
          <p:cNvSpPr txBox="1">
            <a:spLocks noGrp="1"/>
          </p:cNvSpPr>
          <p:nvPr>
            <p:ph type="body" idx="3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" name="Google Shape;307;p26">
            <a:extLst>
              <a:ext uri="{FF2B5EF4-FFF2-40B4-BE49-F238E27FC236}">
                <a16:creationId xmlns:a16="http://schemas.microsoft.com/office/drawing/2014/main" id="{4D89A4AC-1012-30A2-A7B6-FE7FEA82DA0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Ingeniería de Software II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1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" name="Google Shape;307;p26">
            <a:extLst>
              <a:ext uri="{FF2B5EF4-FFF2-40B4-BE49-F238E27FC236}">
                <a16:creationId xmlns:a16="http://schemas.microsoft.com/office/drawing/2014/main" id="{350A3CA9-8790-11A4-3137-E59C6C069D4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Ingeniería de Software II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8AB03-C203-D831-C61D-069EDDDD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DC992-05CC-FB9F-7552-9181DE8E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F92693-E5C8-9BC7-87B9-4EBEE754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EF10-81D7-4004-B793-0CA89225E894}" type="datetimeFigureOut">
              <a:rPr lang="es-AR" smtClean="0"/>
              <a:t>16/4/2025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DAC5B-2D3E-AEBB-4682-73C2F8B7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2E01ED-713A-468D-D921-D991B105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C34-7208-40FA-9A7A-A6CA2CC648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23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>
            <a:spLocks noGrp="1"/>
          </p:cNvSpPr>
          <p:nvPr>
            <p:ph type="title"/>
          </p:nvPr>
        </p:nvSpPr>
        <p:spPr>
          <a:xfrm>
            <a:off x="623393" y="499533"/>
            <a:ext cx="10235108" cy="12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800"/>
              <a:buFont typeface="Calibri"/>
              <a:buNone/>
              <a:defRPr sz="4800" b="1" i="0" u="none" strike="noStrike" cap="none">
                <a:solidFill>
                  <a:srgbClr val="4A661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6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00"/>
              <a:buFont typeface="Arial"/>
              <a:buNone/>
              <a:defRPr sz="103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14" name="Google Shape;14;p66"/>
          <p:cNvCxnSpPr/>
          <p:nvPr/>
        </p:nvCxnSpPr>
        <p:spPr>
          <a:xfrm>
            <a:off x="623392" y="1772816"/>
            <a:ext cx="107727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1508" y="0"/>
            <a:ext cx="1210492" cy="118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6"/>
          <p:cNvSpPr txBox="1"/>
          <p:nvPr/>
        </p:nvSpPr>
        <p:spPr>
          <a:xfrm>
            <a:off x="3228109" y="6537865"/>
            <a:ext cx="18565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307" name="Google Shape;307;p26"/>
          <p:cNvSpPr txBox="1">
            <a:spLocks noGrp="1"/>
          </p:cNvSpPr>
          <p:nvPr>
            <p:ph type="ftr" idx="3"/>
          </p:nvPr>
        </p:nvSpPr>
        <p:spPr>
          <a:xfrm>
            <a:off x="127416" y="6537865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Ingeniería de Software II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iscosanhueza.wordpress.com/2015/01/16/tu-sitio-web-tiene-arquitectura-de-la-informac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ldcodeschool.com/es-ES/blog/que-es-ux-ui-diseno-interfaz-usuario-experienci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tinfowler.com/eaaDev/uiArch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ectodigital.online/post/2018/04/18/dise%C3%B1o-de-interfaz-de-usuario-u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/>
              <a:t>Ingeniería de software II</a:t>
            </a: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body" idx="1"/>
          </p:nvPr>
        </p:nvSpPr>
        <p:spPr>
          <a:xfrm>
            <a:off x="653975" y="5487888"/>
            <a:ext cx="105736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ES" sz="4400" dirty="0"/>
              <a:t>Diseño de la interfaz del usuario - 2025</a:t>
            </a:r>
            <a:endParaRPr dirty="0"/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1F36918E-1DEE-2D60-6EDF-C86F9A08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0" y="556409"/>
            <a:ext cx="9363075" cy="5953125"/>
          </a:xfrm>
          <a:prstGeom prst="rect">
            <a:avLst/>
          </a:prstGeom>
        </p:spPr>
      </p:pic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279136" y="-33819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diseño </a:t>
            </a:r>
            <a:r>
              <a:rPr lang="es-ES" dirty="0" err="1"/>
              <a:t>Ux</a:t>
            </a:r>
            <a:endParaRPr dirty="0"/>
          </a:p>
        </p:txBody>
      </p:sp>
      <p:sp>
        <p:nvSpPr>
          <p:cNvPr id="157" name="Google Shape;157;p1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Etapas del diseño de experiencia de Usuario</a:t>
            </a:r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4456794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Imagen tomada de http://www.nosolousabilidad.com/articulos/uxd.htm</a:t>
            </a:r>
            <a:endParaRPr/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878" y="2366125"/>
            <a:ext cx="8892026" cy="304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Descripción de cada etapa de Ux</a:t>
            </a: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836" y="1593514"/>
            <a:ext cx="8892026" cy="491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479862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Imagen tomada de http://www.nosolousabilidad.com/articulos/uxd.htm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168980" y="-1849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(</a:t>
            </a:r>
            <a:r>
              <a:rPr lang="es-ES" dirty="0" err="1"/>
              <a:t>Ux</a:t>
            </a:r>
            <a:r>
              <a:rPr lang="es-ES" dirty="0"/>
              <a:t>) – Investigación de usuarios</a:t>
            </a:r>
            <a:endParaRPr dirty="0"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5" name="Imagen 4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5DFF4A19-DAF4-0D8A-53FB-FA31C19C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4" y="623887"/>
            <a:ext cx="9822735" cy="58856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Interfaces y (Ux) – Información a  relevar del usuario para crear el Perfil de usuario</a:t>
            </a:r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body" idx="2"/>
          </p:nvPr>
        </p:nvSpPr>
        <p:spPr>
          <a:xfrm>
            <a:off x="1055440" y="1924380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Franja de edad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Etnia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Género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Experiencia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Nivel de ingresos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Idioma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Nivel de Estudios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Localización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Ocupación o profesión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Religión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6499" y="2852610"/>
            <a:ext cx="6096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Diseño de Interfaces y (Ux) – Relevamiento de la tarea: Contexto y ambiente de trabajo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</a:t>
            </a:r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body" idx="2"/>
          </p:nvPr>
        </p:nvSpPr>
        <p:spPr>
          <a:xfrm>
            <a:off x="623391" y="1932786"/>
            <a:ext cx="9793088" cy="437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91440" lvl="0" indent="-14097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Estudio de las partes implicadas en el sistema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Revisión de las competencias del producto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Recorridos del usuario dentro del sistema físico o virtual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¿Qué trabajo realizará el usuario en circunstancias específicas?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¿Qué tareas y subtareas se efectuarán cuando el usuario haga su trabajo?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¿Qué dominio de problema específico manipulará el usuario al realizar su labor? </a:t>
            </a:r>
            <a:endParaRPr/>
          </a:p>
          <a:p>
            <a:pPr marL="91440" lvl="0" indent="-14097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</a:pPr>
            <a:r>
              <a:rPr lang="es-ES"/>
              <a:t>¿Cuál es la secuencia de las tareas (el flujo del trabajo)? • ¿Cuál es la jerarquía de las tareas? 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ct val="100000"/>
              <a:buNone/>
            </a:pPr>
            <a:r>
              <a:rPr lang="es-ES" b="1"/>
              <a:t>Esta etapa se realiza en paralelo a la generación de la especificación de requerimientos que se esté utilizando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>
            <a:spLocks noGrp="1"/>
          </p:cNvSpPr>
          <p:nvPr>
            <p:ph type="title"/>
          </p:nvPr>
        </p:nvSpPr>
        <p:spPr>
          <a:xfrm>
            <a:off x="111045" y="418991"/>
            <a:ext cx="2484237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Iceberg de UX</a:t>
            </a:r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1"/>
          </p:nvPr>
        </p:nvSpPr>
        <p:spPr>
          <a:xfrm>
            <a:off x="5951983" y="6509534"/>
            <a:ext cx="6223495" cy="34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Metáfora de Iceberg según Morville (2000)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https://franciscosanhueza.wordpress.com/2015/01/16/tu-sitio-web-tiene-arquitectura-de-la-informacion/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1478" y="-30330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484094" y="2366682"/>
            <a:ext cx="1210235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interface de usuario es la punta del Iceberg, el diseño más complejo está por debajo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689601" y="251356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Diferencia entre Interfaz de usuario (UI) y Experiencia de usuario (UX)</a:t>
            </a:r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</a:t>
            </a:r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 t="20761"/>
          <a:stretch/>
        </p:blipFill>
        <p:spPr>
          <a:xfrm>
            <a:off x="3814488" y="1380800"/>
            <a:ext cx="5434911" cy="54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453753" y="-77815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Ambos conceptos colaboran en el diseño </a:t>
            </a:r>
            <a:endParaRPr dirty="0"/>
          </a:p>
        </p:txBody>
      </p:sp>
      <p:sp>
        <p:nvSpPr>
          <p:cNvPr id="232" name="Google Shape;232;p1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5951984" y="6554697"/>
            <a:ext cx="5787298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https://www.wildcodeschool.com/es-ES/blog/que-es-ux-ui-diseno-interfaz-usuario-experiencia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764" y="1051629"/>
            <a:ext cx="8257827" cy="55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>
                <a:solidFill>
                  <a:srgbClr val="4A6617"/>
                </a:solidFill>
              </a:rPr>
              <a:t>Aspectos de diseño de interfaz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¿Qué es el diseño de una interface de usuario </a:t>
            </a:r>
            <a:br>
              <a:rPr lang="es-ES"/>
            </a:br>
            <a:r>
              <a:rPr lang="es-ES"/>
              <a:t>(UI- User Interface)?</a:t>
            </a:r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889735" cy="460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Se basa en diseño de computadoras, aplicaciones, máquinas, dispositivos de comunicación móvil, aplicaciones de software y sitios web enfocado en la experiencia de usuario y la interacción. 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i="1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i="1"/>
          </a:p>
          <a:p>
            <a:pPr marL="91440" lvl="0" indent="-15240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i="1"/>
              <a:t>Normalmente es una actividad multidisciplinar que involucra a varias ramas del diseño y el conocimiento como el diseño gráfico, industrial, web, de software y la ergonomía; y está implicado en un amplio rango de proyectos, desde sistemas para computadoras, vehículos hasta aviones comerciales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5855003" y="6508497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Esteve Krug : No me hagas pensar”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318882" y="1198110"/>
            <a:ext cx="3389139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Reglas básicas del Diseño (reglas doradas del diseño)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11. ma edición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0441A8A-B31D-E2B3-6AAB-78988C6E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19" y="0"/>
            <a:ext cx="8617360" cy="6463020"/>
          </a:xfrm>
          <a:prstGeom prst="rect">
            <a:avLst/>
          </a:prstGeom>
        </p:spPr>
      </p:pic>
      <p:pic>
        <p:nvPicPr>
          <p:cNvPr id="7" name="Imagen 6" descr="Código QR&#10;&#10;El contenido generado por IA puede ser incorrecto.">
            <a:extLst>
              <a:ext uri="{FF2B5EF4-FFF2-40B4-BE49-F238E27FC236}">
                <a16:creationId xmlns:a16="http://schemas.microsoft.com/office/drawing/2014/main" id="{78FD5004-E6C5-EE5B-6E70-235BDA54B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36" y="3429000"/>
            <a:ext cx="2571429" cy="257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Reglas básicas del Diseño  </a:t>
            </a:r>
            <a:br>
              <a:rPr lang="es-ES" dirty="0"/>
            </a:br>
            <a:r>
              <a:rPr lang="es-ES" dirty="0"/>
              <a:t>Control al usuario</a:t>
            </a:r>
            <a:br>
              <a:rPr lang="es-ES" dirty="0"/>
            </a:br>
            <a:endParaRPr dirty="0"/>
          </a:p>
        </p:txBody>
      </p:sp>
      <p:sp>
        <p:nvSpPr>
          <p:cNvPr id="258" name="Google Shape;258;p2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2"/>
          </p:nvPr>
        </p:nvSpPr>
        <p:spPr>
          <a:xfrm>
            <a:off x="738267" y="2030781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</a:pPr>
            <a:r>
              <a:rPr lang="es-ES" sz="2800"/>
              <a:t>El usuario busca un sistema que reaccione a sus necesidades  y lo ayude a hacer  sus tareas.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Definir modos de interacción de forma que el usuario no realice acciones innecesarias 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Proporcionar una interacción flexible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Incluir las opciones de interrumpir y deshacer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Depurar la interacción a medida que aumenta la destreza del usuario.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Ocultar al usuario ocasional los elementos técnicos internos</a:t>
            </a:r>
            <a:endParaRPr/>
          </a:p>
          <a:p>
            <a:pPr marL="91440" lvl="2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i="0"/>
              <a:t>Diseñar interacción directa con los objetos que aparecen en pantalla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Reglas básicas del Diseño</a:t>
            </a:r>
            <a:br>
              <a:rPr lang="es-ES" dirty="0"/>
            </a:br>
            <a:r>
              <a:rPr lang="es-ES" dirty="0"/>
              <a:t>Carga de memoria del usuario reducida</a:t>
            </a:r>
            <a:br>
              <a:rPr lang="es-ES" dirty="0"/>
            </a:br>
            <a:endParaRPr dirty="0"/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2"/>
          </p:nvPr>
        </p:nvSpPr>
        <p:spPr>
          <a:xfrm>
            <a:off x="853142" y="2539884"/>
            <a:ext cx="9793088" cy="25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2" indent="-1778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Reducir la demanda a corto plazo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Definir valores por defecto que tengan significado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Definir accesos directos intuitivos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El formato visual de la interfaz debe basarse en una metáfora de la realidad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Desglosar la información de manera progresiva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Reglas básicas del Diseño</a:t>
            </a:r>
            <a:br>
              <a:rPr lang="es-ES" dirty="0"/>
            </a:br>
            <a:r>
              <a:rPr lang="es-ES" dirty="0"/>
              <a:t>Interfaz consistente </a:t>
            </a:r>
            <a:br>
              <a:rPr lang="es-ES" dirty="0"/>
            </a:br>
            <a:endParaRPr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12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2" indent="-1778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Permitir que el usuario incluya la tarea actual en un contexto que tenga algún significado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El usuario debe tener la capacidad de determinar de donde viene y hacia donde puede ir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Mantener consistencia en toda la familia de aplicaciones 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Utilizar las mismas reglas de diseños para las mismas interacciones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Mantener modelos que son prácticos para el usuario, a menos que sea imprescindible cambiarlos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484847" y="303303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Reglas básicas del diseño</a:t>
            </a:r>
            <a:br>
              <a:rPr lang="es-ES" dirty="0"/>
            </a:br>
            <a:r>
              <a:rPr lang="es-ES" dirty="0"/>
              <a:t>Factores Humanos ( la sumamos a las 3 de Theo </a:t>
            </a:r>
            <a:r>
              <a:rPr lang="es-ES" dirty="0" err="1"/>
              <a:t>Mandel</a:t>
            </a:r>
            <a:r>
              <a:rPr lang="es-ES" dirty="0"/>
              <a:t>)</a:t>
            </a:r>
            <a:endParaRPr dirty="0"/>
          </a:p>
        </p:txBody>
      </p:sp>
      <p:sp>
        <p:nvSpPr>
          <p:cNvPr id="285" name="Google Shape;285;p2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2"/>
          </p:nvPr>
        </p:nvSpPr>
        <p:spPr>
          <a:xfrm>
            <a:off x="484847" y="2075944"/>
            <a:ext cx="6022685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2" indent="-1778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Percepción visual/auditiva/táctil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Memoria humana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Razonamiento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Capacitación 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Comportamiento/Habilidad personales</a:t>
            </a:r>
            <a:endParaRPr/>
          </a:p>
          <a:p>
            <a:pPr marL="91440" lvl="2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 i="0"/>
              <a:t>Diversidad de usuarios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/>
              <a:t>Usuarios casuales: Necesitan interfaces que los guíen.</a:t>
            </a:r>
            <a:endParaRPr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</a:pPr>
            <a:r>
              <a:rPr lang="es-ES"/>
              <a:t>Usuarios experimentados: Requieren interfaces ágiles.</a:t>
            </a:r>
            <a:endParaRPr/>
          </a:p>
          <a:p>
            <a:pPr marL="548640" lvl="2" indent="-421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7532" y="2075944"/>
            <a:ext cx="5483734" cy="36501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Usabilidad - Concepto</a:t>
            </a:r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La usabilidad </a:t>
            </a:r>
            <a:r>
              <a:rPr lang="es-ES" b="1"/>
              <a:t>no proviene </a:t>
            </a:r>
            <a:r>
              <a:rPr lang="es-ES"/>
              <a:t>de la estética, de mecanismos de interacción avanzados o de interfaces inteligentes. En vez de eso, se obtiene cuando la arquitectura de la interfaz se ajusta a las necesidades de las personas que la emplearán.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 Es ilusorio llegar a una definición formal de usabilidad. Es parte de lo semántico del software y las necesidades de las personas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Donahue  la define: </a:t>
            </a:r>
            <a:r>
              <a:rPr lang="es-ES" i="1"/>
              <a:t>“La usabilidad es una medida de cuán bien un sistema de cómputo […] facilita el aprendizaje, ayuda a quienes lo emplean a recordar lo aprendido, reduce la probabilidad de cometer errores, les permite ser eficientes y los deja satisfechos con el sistema.”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Usabilidad - ¿Cuándo existe? (1)</a:t>
            </a:r>
            <a:endParaRPr dirty="0"/>
          </a:p>
        </p:txBody>
      </p:sp>
      <p:sp>
        <p:nvSpPr>
          <p:cNvPr id="304" name="Google Shape;304;p2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b="1" dirty="0"/>
              <a:t>La forma de determinar si existe “usabilidad” en un sistema que se construye es evaluarla o probarla. Los usuarios interactúan con el sistema y  deben responden las preguntas siguientes: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¿El sistema es utilizable sin ayuda o enseñanza continua? 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 ¿Las reglas de interacción ayudan a un usuario preparado a trabajar con eficiencia?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 ¿Los mecanismos de interacción se hacen más flexibles a medida que los usuarios conocen más?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 ¿Se ha adaptado el sistema al ambiente físico y social en el que se usará?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 ¿El usuario está al tanto del estado del sistema? ¿Sabe en todo momento dónde está? </a:t>
            </a: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 ¿La interfaz está estructurada de manera lógica y consistente? 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Usabilidad - ¿Cuando existe? (2)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124325" cy="237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¿Los mecanismos, iconos y procedimientos de interacción son consistentes en toda la interfaz? </a:t>
            </a: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¿La interacción prevé errores y ayuda al usuario a corregirlos? </a:t>
            </a: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¿La interfaz es tolerante a los errores que se cometen? </a:t>
            </a: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¿Es sencilla la interacción?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2018498" y="4341661"/>
            <a:ext cx="8150737" cy="1569660"/>
          </a:xfrm>
          <a:prstGeom prst="rect">
            <a:avLst/>
          </a:prstGeom>
          <a:gradFill>
            <a:gsLst>
              <a:gs pos="0">
                <a:srgbClr val="C53435"/>
              </a:gs>
              <a:gs pos="50000">
                <a:schemeClr val="accent1"/>
              </a:gs>
              <a:gs pos="100000">
                <a:srgbClr val="AB000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cada una de estas preguntas obtiene un </a:t>
            </a:r>
            <a:r>
              <a:rPr lang="es-E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“SI” </a:t>
            </a:r>
            <a:r>
              <a:rPr lang="es-E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respuesta, es probable que se haya logrado la usabilidad</a:t>
            </a:r>
            <a:endParaRPr sz="3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Principios de Nielsen</a:t>
            </a:r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dirty="0"/>
              <a:t>Existen ciertos principios de diseño que enuncian el </a:t>
            </a:r>
            <a:r>
              <a:rPr lang="es-ES" u="sng" dirty="0"/>
              <a:t>diálogo correcto </a:t>
            </a:r>
            <a:r>
              <a:rPr lang="es-ES" dirty="0"/>
              <a:t>que debe proveer una interfaz de usuario.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 dirty="0"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dirty="0"/>
              <a:t>Estos principios fueron desarrollados por Jacob Nielsen y son utilizados para el diseño de interfaces y, como métricas de evaluación de interfaces ya desarrolladas.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 i="1" dirty="0"/>
              <a:t>Aunque estos principios fueron pensados inicialmente para interfaces textuales, sirven de base para el diseño preliminar de cualquier otro tipo de interfaz.</a:t>
            </a:r>
            <a:endParaRPr dirty="0"/>
          </a:p>
          <a:p>
            <a:pPr marL="91440" lvl="0" indent="0" algn="ctr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>
            <a:spLocks noGrp="1"/>
          </p:cNvSpPr>
          <p:nvPr>
            <p:ph type="title"/>
          </p:nvPr>
        </p:nvSpPr>
        <p:spPr>
          <a:xfrm>
            <a:off x="0" y="90287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Los  10 </a:t>
            </a:r>
            <a:r>
              <a:rPr lang="es-ES" dirty="0"/>
              <a:t>principios de Usabilidad -  JACOB NIELSEN</a:t>
            </a:r>
            <a:endParaRPr dirty="0"/>
          </a:p>
        </p:txBody>
      </p:sp>
      <p:sp>
        <p:nvSpPr>
          <p:cNvPr id="323" name="Google Shape;323;p2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5CA28220-196D-8130-7793-20FCB29F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5" y="1401434"/>
            <a:ext cx="4953000" cy="4905375"/>
          </a:xfrm>
          <a:prstGeom prst="rect">
            <a:avLst/>
          </a:prstGeom>
        </p:spPr>
      </p:pic>
      <p:pic>
        <p:nvPicPr>
          <p:cNvPr id="9" name="Imagen 8" descr="Diagrama, Tabla&#10;&#10;El contenido generado por IA puede ser incorrecto.">
            <a:extLst>
              <a:ext uri="{FF2B5EF4-FFF2-40B4-BE49-F238E27FC236}">
                <a16:creationId xmlns:a16="http://schemas.microsoft.com/office/drawing/2014/main" id="{3F975D73-37EF-9D1E-440F-323DA4E3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611" y="1705670"/>
            <a:ext cx="5057775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¿Cual es el objetivo de la UI?</a:t>
            </a:r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5855003" y="6508497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Steve Krug : No me hagas pensar”</a:t>
            </a: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body" idx="2"/>
          </p:nvPr>
        </p:nvSpPr>
        <p:spPr>
          <a:xfrm>
            <a:off x="623391" y="1902575"/>
            <a:ext cx="10737335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s-ES"/>
            </a:br>
            <a:r>
              <a:rPr lang="es-ES"/>
              <a:t>El objetivo de la Interfaz de Usuario es </a:t>
            </a:r>
            <a:r>
              <a:rPr lang="es-ES" b="1"/>
              <a:t>mantener la interacción con los destinatarios</a:t>
            </a:r>
            <a:r>
              <a:rPr lang="es-ES"/>
              <a:t> de una forma más atractiva, centrando el diseño en ellos. 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/>
              <a:t>El diseño gráfico y diseño industrial basan sus conocimientos para que los </a:t>
            </a:r>
            <a:r>
              <a:rPr lang="es-ES" b="1"/>
              <a:t>usuarios aprendan lo más rápido posible el funcionamiento </a:t>
            </a:r>
            <a:r>
              <a:rPr lang="es-ES"/>
              <a:t>del software. 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r>
              <a:rPr lang="es-ES"/>
              <a:t>Las herramientas principales que utilizan son recursos como la gráfica, los pictogramas, lo estético y la simbología, sin afectar el funcionamiento técnico eficiente.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5634811" y="5717718"/>
            <a:ext cx="6260116" cy="461665"/>
          </a:xfrm>
          <a:prstGeom prst="rect">
            <a:avLst/>
          </a:prstGeom>
          <a:gradFill>
            <a:gsLst>
              <a:gs pos="0">
                <a:srgbClr val="6D903B"/>
              </a:gs>
              <a:gs pos="50000">
                <a:srgbClr val="63891D"/>
              </a:gs>
              <a:gs pos="100000">
                <a:srgbClr val="58791A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rol tienen los ingenieros de software?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2D5C-E0BC-9C67-DAC0-B0A81CD1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9" y="411206"/>
            <a:ext cx="10022838" cy="1129444"/>
          </a:xfrm>
        </p:spPr>
        <p:txBody>
          <a:bodyPr wrap="square" anchor="ctr">
            <a:normAutofit/>
          </a:bodyPr>
          <a:lstStyle/>
          <a:p>
            <a:r>
              <a:rPr lang="es-AR" dirty="0"/>
              <a:t>Principios de Nielsen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B887B57-A786-2040-2371-B95C89617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2756C34-7208-40FA-9A7A-A6CA2CC648BE}" type="slidenum">
              <a:rPr lang="es-AR" smtClean="0"/>
              <a:pPr>
                <a:spcAft>
                  <a:spcPts val="600"/>
                </a:spcAft>
              </a:pPr>
              <a:t>30</a:t>
            </a:fld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493D41-F516-83A0-10AD-D46F65D73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833" y="1846788"/>
            <a:ext cx="5788400" cy="3609631"/>
          </a:xfrm>
        </p:spPr>
        <p:txBody>
          <a:bodyPr wrap="square" anchor="t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</a:pPr>
            <a:r>
              <a:rPr lang="es-ES" sz="2400" b="1" dirty="0">
                <a:solidFill>
                  <a:schemeClr val="tx1"/>
                </a:solidFill>
              </a:rPr>
              <a:t>1.- Diálogo simple y natural:  </a:t>
            </a:r>
            <a:r>
              <a:rPr lang="es-ES" sz="2400" b="1" i="1" dirty="0">
                <a:solidFill>
                  <a:schemeClr val="tx1"/>
                </a:solidFill>
              </a:rPr>
              <a:t>Forma en que la interacción con el usuario debe llevarse a cabo.</a:t>
            </a:r>
            <a:endParaRPr lang="es-ES" sz="2400" b="1" dirty="0">
              <a:solidFill>
                <a:schemeClr val="tx1"/>
              </a:solidFill>
            </a:endParaRPr>
          </a:p>
          <a:p>
            <a:pPr marL="347472" lvl="1" indent="-20320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</a:pPr>
            <a:endParaRPr lang="es-ES" sz="2000" b="1" dirty="0">
              <a:solidFill>
                <a:schemeClr val="tx1"/>
              </a:solidFill>
            </a:endParaRPr>
          </a:p>
          <a:p>
            <a:pPr marL="91440" lvl="2" indent="-1397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»"/>
            </a:pPr>
            <a:r>
              <a:rPr lang="es-ES" sz="2000" b="1" dirty="0">
                <a:solidFill>
                  <a:schemeClr val="tx1"/>
                </a:solidFill>
              </a:rPr>
              <a:t> </a:t>
            </a:r>
            <a:r>
              <a:rPr lang="es-ES" sz="2000" i="0" dirty="0">
                <a:solidFill>
                  <a:schemeClr val="tx1"/>
                </a:solidFill>
              </a:rPr>
              <a:t>Realizar una escritura correcta, sin errores de tipeo</a:t>
            </a:r>
          </a:p>
          <a:p>
            <a:pPr marL="91440" lvl="2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i="0" dirty="0">
                <a:solidFill>
                  <a:schemeClr val="tx1"/>
                </a:solidFill>
              </a:rPr>
              <a:t> No mezclar información importante con la irrelevante</a:t>
            </a:r>
            <a:endParaRPr lang="es-ES" sz="2000" dirty="0">
              <a:solidFill>
                <a:schemeClr val="tx1"/>
              </a:solidFill>
            </a:endParaRPr>
          </a:p>
          <a:p>
            <a:pPr marL="91440" lvl="2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i="0" dirty="0">
                <a:solidFill>
                  <a:schemeClr val="tx1"/>
                </a:solidFill>
              </a:rPr>
              <a:t> Distribución adecuada de la información</a:t>
            </a:r>
            <a:endParaRPr lang="es-ES" sz="2000" dirty="0">
              <a:solidFill>
                <a:schemeClr val="tx1"/>
              </a:solidFill>
            </a:endParaRPr>
          </a:p>
          <a:p>
            <a:pPr marL="91440" lvl="2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i="0" dirty="0">
                <a:solidFill>
                  <a:schemeClr val="tx1"/>
                </a:solidFill>
              </a:rPr>
              <a:t> </a:t>
            </a:r>
            <a:r>
              <a:rPr lang="es-ES" sz="2000" i="0" dirty="0" err="1">
                <a:solidFill>
                  <a:schemeClr val="tx1"/>
                </a:solidFill>
              </a:rPr>
              <a:t>Prompts</a:t>
            </a:r>
            <a:r>
              <a:rPr lang="es-ES" sz="2000" i="0" dirty="0">
                <a:solidFill>
                  <a:schemeClr val="tx1"/>
                </a:solidFill>
              </a:rPr>
              <a:t> lógicamente bien diseñados</a:t>
            </a:r>
            <a:endParaRPr lang="es-ES" sz="2000" dirty="0">
              <a:solidFill>
                <a:schemeClr val="tx1"/>
              </a:solidFill>
            </a:endParaRPr>
          </a:p>
          <a:p>
            <a:pPr marL="91440" lvl="2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i="0" dirty="0">
                <a:solidFill>
                  <a:schemeClr val="tx1"/>
                </a:solidFill>
              </a:rPr>
              <a:t> Evitar el uso excesivo de mayúsculas y de abreviaturas</a:t>
            </a:r>
            <a:endParaRPr lang="es-ES" sz="2000" dirty="0">
              <a:solidFill>
                <a:schemeClr val="tx1"/>
              </a:solidFill>
            </a:endParaRPr>
          </a:p>
          <a:p>
            <a:pPr marL="91440" lvl="2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i="0" dirty="0">
                <a:solidFill>
                  <a:schemeClr val="tx1"/>
                </a:solidFill>
              </a:rPr>
              <a:t> Unificar el empleo de las funciones predefinidas</a:t>
            </a:r>
            <a:endParaRPr lang="es-ES" sz="2000" dirty="0">
              <a:solidFill>
                <a:schemeClr val="tx1"/>
              </a:solidFill>
            </a:endParaRPr>
          </a:p>
          <a:p>
            <a:endParaRPr lang="es-AR" sz="2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uadros de diálogo verdes">
            <a:extLst>
              <a:ext uri="{FF2B5EF4-FFF2-40B4-BE49-F238E27FC236}">
                <a16:creationId xmlns:a16="http://schemas.microsoft.com/office/drawing/2014/main" id="{B47D45E3-566A-25C8-694A-147E6452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5" b="6690"/>
          <a:stretch/>
        </p:blipFill>
        <p:spPr>
          <a:xfrm>
            <a:off x="6148768" y="2011680"/>
            <a:ext cx="5281612" cy="3766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65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3B191-B9DB-8859-7533-C158554A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811" y="373549"/>
            <a:ext cx="10022838" cy="1129444"/>
          </a:xfrm>
        </p:spPr>
        <p:txBody>
          <a:bodyPr anchor="t">
            <a:normAutofit/>
          </a:bodyPr>
          <a:lstStyle/>
          <a:p>
            <a:r>
              <a:rPr lang="es-AR" sz="32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A7AB08-E882-E7E9-1A10-1116EAC5D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4811" y="1951977"/>
            <a:ext cx="5877635" cy="45324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2.- Lenguaje del usuario:  Emplear en el sistema un lenguaje familiar para el usuario, usar el lenguaje del usuario.</a:t>
            </a:r>
          </a:p>
          <a:p>
            <a:endParaRPr lang="es-ES" sz="2000" dirty="0">
              <a:solidFill>
                <a:schemeClr val="tx1"/>
              </a:solidFill>
            </a:endParaRPr>
          </a:p>
          <a:p>
            <a:endParaRPr lang="es-ES" sz="20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No utilizar palabras técnicas, ni extranjeras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Evitar el truncamiento excesivo de palabras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Diseñar correctamente las entradas de datos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Emplear un grado adecuado de información (ni excesivo ni escaso)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Dibujos en un papel de colores">
            <a:extLst>
              <a:ext uri="{FF2B5EF4-FFF2-40B4-BE49-F238E27FC236}">
                <a16:creationId xmlns:a16="http://schemas.microsoft.com/office/drawing/2014/main" id="{A5251AC9-C550-15AE-0AF4-C0713D71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3" r="35059" b="-1"/>
          <a:stretch/>
        </p:blipFill>
        <p:spPr>
          <a:xfrm>
            <a:off x="-1" y="10"/>
            <a:ext cx="4781863" cy="63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9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7F07F-14BE-8645-AB16-A089A3C8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AR" sz="40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48A9F0-C6D4-2094-6E7A-6F27866D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694" y="2199415"/>
            <a:ext cx="5229273" cy="379665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3.- Minimizar el uso de la memoria del usuario: Evitar que el usuario esfuerce su memoria para interactuar con el sistema. </a:t>
            </a:r>
          </a:p>
          <a:p>
            <a:endParaRPr lang="es-ES" sz="2000" dirty="0">
              <a:solidFill>
                <a:schemeClr val="tx1"/>
              </a:solidFill>
            </a:endParaRPr>
          </a:p>
          <a:p>
            <a:endParaRPr lang="es-ES" sz="20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información de contexto de la App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información de la navegación y sesión actual del usuario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Visualización de rangos de entrada admisibles, ejemplos, formatos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Dispositivo móvil con aplicaciones">
            <a:extLst>
              <a:ext uri="{FF2B5EF4-FFF2-40B4-BE49-F238E27FC236}">
                <a16:creationId xmlns:a16="http://schemas.microsoft.com/office/drawing/2014/main" id="{AAEB5987-1396-C86A-8675-304DDD75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45" r="837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29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A12FF-5264-C28B-F54D-644E7284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008" y="433509"/>
            <a:ext cx="10022838" cy="1129444"/>
          </a:xfrm>
        </p:spPr>
        <p:txBody>
          <a:bodyPr anchor="t">
            <a:normAutofit/>
          </a:bodyPr>
          <a:lstStyle/>
          <a:p>
            <a:r>
              <a:rPr lang="es-AR" sz="32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BC1C7-6A65-6FFB-61E0-C935FC361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9891" y="2026446"/>
            <a:ext cx="5565260" cy="4186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4.- Consistencia: Que no existan ambigüedades en el aspecto visual ni tecnológico en el diálogo o en el comportamiento del sistema. </a:t>
            </a:r>
          </a:p>
          <a:p>
            <a:endParaRPr lang="es-ES" sz="20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La consistencia es un punto clave para ofrecer confiabilidad y seguridad al sistema.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Debe existir una consistencia terminológica y visual.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Un patrón en 3D de formas de anillos conectados por líneas">
            <a:extLst>
              <a:ext uri="{FF2B5EF4-FFF2-40B4-BE49-F238E27FC236}">
                <a16:creationId xmlns:a16="http://schemas.microsoft.com/office/drawing/2014/main" id="{6B955EC5-56CA-AD22-8E32-0C4D4E30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13" r="45236"/>
          <a:stretch/>
        </p:blipFill>
        <p:spPr>
          <a:xfrm>
            <a:off x="0" y="-314783"/>
            <a:ext cx="51511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8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50E36-7F41-7091-5337-2AF8BB9C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AR" sz="40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6C72A-87FB-5DDB-7313-24440E05C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935" y="1963712"/>
            <a:ext cx="6190049" cy="3957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5.- </a:t>
            </a:r>
            <a:r>
              <a:rPr lang="es-ES" sz="2400" b="1" dirty="0" err="1">
                <a:solidFill>
                  <a:schemeClr val="tx1"/>
                </a:solidFill>
              </a:rPr>
              <a:t>Feedback</a:t>
            </a:r>
            <a:r>
              <a:rPr lang="es-ES" sz="2400" b="1" dirty="0">
                <a:solidFill>
                  <a:schemeClr val="tx1"/>
                </a:solidFill>
              </a:rPr>
              <a:t>: Es una respuesta gráfica o textual en la pantalla,  frente a una acción del usuario. El sistema debe mantener al usuario informado de lo que está sucediendo.</a:t>
            </a:r>
          </a:p>
          <a:p>
            <a:endParaRPr lang="es-ES" sz="2000" dirty="0">
              <a:solidFill>
                <a:schemeClr val="tx1"/>
              </a:solidFill>
            </a:endParaRPr>
          </a:p>
          <a:p>
            <a:endParaRPr lang="es-ES" sz="20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información de los estados de los procesos.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información del estado del sistema y del usuario.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Utilización  de mensajes de aclaración, validaciones, confirmación y cierre.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Realizar validaciones de los datos ingresados por el usuario.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8A8C6-886B-77E9-086A-EA98A9F7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123" b="-445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8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gradado azul y naranja con flechas">
            <a:extLst>
              <a:ext uri="{FF2B5EF4-FFF2-40B4-BE49-F238E27FC236}">
                <a16:creationId xmlns:a16="http://schemas.microsoft.com/office/drawing/2014/main" id="{15B3DB5A-D3F4-58A9-3BFE-44B6CA7C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94" r="1033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D92057-9A78-0F43-2A97-F5C0C462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AR" sz="40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0D0B51-E1CA-8B57-7310-F002B5E98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334" y="2161345"/>
            <a:ext cx="5664801" cy="379845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/>
                </a:solidFill>
              </a:rPr>
              <a:t>6.- Salidas evidentes: Que el usuario tenga a su alcance de forma identificable y accesible una opción de salida (</a:t>
            </a:r>
            <a:r>
              <a:rPr lang="es-ES" sz="2400" b="1" dirty="0" err="1">
                <a:solidFill>
                  <a:schemeClr val="tx1"/>
                </a:solidFill>
              </a:rPr>
              <a:t>exit</a:t>
            </a:r>
            <a:r>
              <a:rPr lang="es-ES" sz="2400" b="1" dirty="0">
                <a:solidFill>
                  <a:schemeClr val="tx1"/>
                </a:solidFill>
              </a:rPr>
              <a:t>) de la interfaz.</a:t>
            </a:r>
          </a:p>
          <a:p>
            <a:endParaRPr lang="es-ES" sz="2000" dirty="0">
              <a:solidFill>
                <a:schemeClr val="tx1"/>
              </a:solidFill>
            </a:endParaRPr>
          </a:p>
          <a:p>
            <a:endParaRPr lang="es-ES" sz="20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salidas de cada pantalla.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Salidas para cada contexto.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Salidas para cada acción, tarea o transacción.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Brindar salidas en cada estado.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tx1"/>
                </a:solidFill>
              </a:rPr>
              <a:t>Visualización de opciones de cancelación, salida del sistema, suspender, deshacer, rehacer y modificación.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8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7D6E1-B101-38C9-DF90-759C56B9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s-AR" sz="3200" dirty="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D4E44-5629-FCCF-BE32-C18E60B6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642" y="1967688"/>
            <a:ext cx="6684725" cy="4246940"/>
          </a:xfrm>
        </p:spPr>
        <p:txBody>
          <a:bodyPr anchor="t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s-ES" sz="2000" b="1" dirty="0">
                <a:solidFill>
                  <a:schemeClr val="tx1"/>
                </a:solidFill>
              </a:rPr>
              <a:t>7.- Mensajes de error: </a:t>
            </a:r>
            <a:r>
              <a:rPr lang="es-ES" sz="2000" b="1" i="1" dirty="0">
                <a:solidFill>
                  <a:schemeClr val="tx1"/>
                </a:solidFill>
              </a:rPr>
              <a:t>Información que brinda el sistema ante la presencia de un error. De qué forma se ayuda al sistema para que salga de la situación en la que se encuentra.</a:t>
            </a:r>
            <a:endParaRPr lang="es-ES" sz="2000" b="1" dirty="0">
              <a:solidFill>
                <a:schemeClr val="tx1"/>
              </a:solidFill>
            </a:endParaRPr>
          </a:p>
          <a:p>
            <a:pPr marL="347472" lvl="1" indent="-1905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s-ES" sz="2000" dirty="0">
              <a:solidFill>
                <a:schemeClr val="tx1"/>
              </a:solidFill>
            </a:endParaRP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Deben existir mensajes de error para ser usados en los momentos que corresponda.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Brindar información del error, explicar el error y dar alternativas a seguir.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Se deben categorizar los diferentes tipos de mensajes. 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No deben existir mensajes de error intimidatorios.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Manejar adecuadamente la forma de aparición de los mensajes.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Símbolos amarillo y azul">
            <a:extLst>
              <a:ext uri="{FF2B5EF4-FFF2-40B4-BE49-F238E27FC236}">
                <a16:creationId xmlns:a16="http://schemas.microsoft.com/office/drawing/2014/main" id="{F8366795-E248-85B9-8C11-B4F06570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5" r="25111" b="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5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6C013-0EEC-A068-3A0C-DCFAFD0B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AR" sz="40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6003F9-3F7D-2514-F8FF-FBF7C61D5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1331" y="1772816"/>
            <a:ext cx="6079145" cy="4384309"/>
          </a:xfrm>
        </p:spPr>
        <p:txBody>
          <a:bodyPr anchor="ctr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s-ES" sz="2400" b="1" dirty="0">
                <a:solidFill>
                  <a:schemeClr val="tx1"/>
                </a:solidFill>
              </a:rPr>
              <a:t>8.- Prevención de errores: </a:t>
            </a:r>
            <a:r>
              <a:rPr lang="es-ES" sz="2400" b="1" i="1" dirty="0">
                <a:solidFill>
                  <a:schemeClr val="tx1"/>
                </a:solidFill>
              </a:rPr>
              <a:t>Evitar que el usuario llegue a una instancia de error.</a:t>
            </a:r>
            <a:endParaRPr lang="es-ES" sz="2400" b="1" dirty="0">
              <a:solidFill>
                <a:schemeClr val="tx1"/>
              </a:solidFill>
            </a:endParaRPr>
          </a:p>
          <a:p>
            <a:pPr marL="347472" lvl="1" indent="-1905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s-ES" sz="2400" b="1" dirty="0">
              <a:solidFill>
                <a:schemeClr val="tx1"/>
              </a:solidFill>
            </a:endParaRP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Brindar rangos de entradas posibles para que el usuario seleccione y no tenga que tipear (escribir).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Mostrar ejemplos, valores por defecto y formatos de entrada admisibles.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Brindar mecanismos de corrección automática en el ingreso de los datos.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Flexibilidad en las entradas de los usuarios.</a:t>
            </a:r>
          </a:p>
          <a:p>
            <a:endParaRPr lang="es-AR" sz="2000" dirty="0"/>
          </a:p>
        </p:txBody>
      </p:sp>
      <p:pic>
        <p:nvPicPr>
          <p:cNvPr id="4" name="Graphic 6" descr="Advertencia">
            <a:extLst>
              <a:ext uri="{FF2B5EF4-FFF2-40B4-BE49-F238E27FC236}">
                <a16:creationId xmlns:a16="http://schemas.microsoft.com/office/drawing/2014/main" id="{869ADA12-DB31-D393-24CB-05A829179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524" y="1616122"/>
            <a:ext cx="4541003" cy="45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73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a viendo un teléfono vacío">
            <a:extLst>
              <a:ext uri="{FF2B5EF4-FFF2-40B4-BE49-F238E27FC236}">
                <a16:creationId xmlns:a16="http://schemas.microsoft.com/office/drawing/2014/main" id="{682035F5-2BE6-3979-AA6F-1997108B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50" r="8091" b="-2"/>
          <a:stretch/>
        </p:blipFill>
        <p:spPr>
          <a:xfrm>
            <a:off x="-1" y="-2"/>
            <a:ext cx="5111647" cy="64795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15CDE5F-75F4-7F3A-EA13-B858A74B6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176" y="328578"/>
            <a:ext cx="10022838" cy="1129444"/>
          </a:xfrm>
        </p:spPr>
        <p:txBody>
          <a:bodyPr>
            <a:normAutofit/>
          </a:bodyPr>
          <a:lstStyle/>
          <a:p>
            <a:r>
              <a:rPr lang="es-AR" sz="4000"/>
              <a:t>Principios de Nielsen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0A70A-995F-91F8-EE25-400D252A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4811" y="1772816"/>
            <a:ext cx="6265887" cy="4441812"/>
          </a:xfrm>
        </p:spPr>
        <p:txBody>
          <a:bodyPr anchor="ctr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s-ES" sz="2400" b="1" dirty="0">
                <a:solidFill>
                  <a:schemeClr val="tx1"/>
                </a:solidFill>
              </a:rPr>
              <a:t>9.- Atajos: </a:t>
            </a:r>
            <a:r>
              <a:rPr lang="es-ES" sz="2400" b="1" i="1" dirty="0">
                <a:solidFill>
                  <a:schemeClr val="tx1"/>
                </a:solidFill>
              </a:rPr>
              <a:t>La interfaz debería proveer de alternativas de manejo para que resulte cómodo y amigable tanto para usuarios novatos como para usuarios experimentados.</a:t>
            </a:r>
            <a:endParaRPr lang="es-ES" sz="2400" b="1" dirty="0">
              <a:solidFill>
                <a:schemeClr val="tx1"/>
              </a:solidFill>
            </a:endParaRPr>
          </a:p>
          <a:p>
            <a:pPr marL="347472" lvl="1" indent="-1905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s-ES" sz="2000" dirty="0"/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Brindar mecanismos alternativos para acelerar la interacción con el sistema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Brindar la posibilidad de reorganizar barras de herramientas, menús, de acuerdo con la necesidad del usuario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/>
              <a:t>Brindar mecanismos de macros, definición de teclas de función</a:t>
            </a:r>
          </a:p>
          <a:p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198028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ED6AF-7D21-7C9F-CA7A-A969FD62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159" y="675893"/>
            <a:ext cx="5632841" cy="1129444"/>
          </a:xfrm>
        </p:spPr>
        <p:txBody>
          <a:bodyPr anchor="ctr">
            <a:normAutofit/>
          </a:bodyPr>
          <a:lstStyle/>
          <a:p>
            <a:r>
              <a:rPr lang="es-AR" sz="4000" dirty="0"/>
              <a:t>Principios de Nilsen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3E91BA-A13D-3189-48F6-06657D9C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736" y="1360536"/>
            <a:ext cx="5395685" cy="6090833"/>
          </a:xfrm>
        </p:spPr>
        <p:txBody>
          <a:bodyPr anchor="ctr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lang="es-ES" sz="2400" b="1" dirty="0">
                <a:solidFill>
                  <a:schemeClr val="tx1"/>
                </a:solidFill>
              </a:rPr>
              <a:t>10.- Ayudas: </a:t>
            </a:r>
            <a:r>
              <a:rPr lang="es-ES" sz="2400" b="1" i="1" dirty="0">
                <a:solidFill>
                  <a:schemeClr val="tx1"/>
                </a:solidFill>
              </a:rPr>
              <a:t>Componentes de asistencia para el usuario. Un mal diseño de las ayudas puede llegar a entorpecer y dificultar la usabilidad.</a:t>
            </a:r>
            <a:endParaRPr lang="es-ES" sz="2400" b="1" dirty="0">
              <a:solidFill>
                <a:schemeClr val="tx1"/>
              </a:solidFill>
            </a:endParaRPr>
          </a:p>
          <a:p>
            <a:pPr marL="347472" lvl="1" indent="-190500" rtl="0"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lang="es-ES" sz="2000" dirty="0">
              <a:solidFill>
                <a:schemeClr val="tx1"/>
              </a:solidFill>
            </a:endParaRP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Deben existir las ayudas en la interface y un manual.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Se deben brindar diferentes tipos de ayuda : generales, contextuales, específicas, en línea.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Las ayudas deben proveer diferentes formas de lectura.</a:t>
            </a:r>
          </a:p>
          <a:p>
            <a:pPr marL="91440" lvl="1" indent="-177800" rtl="0"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000" dirty="0">
                <a:solidFill>
                  <a:schemeClr val="tx1"/>
                </a:solidFill>
              </a:rPr>
              <a:t>Se deben brindar diferentes mecanismos de asistencia como búsquedas, soporte en línea,  e-mail del soporte técnico, acceso a las preguntas frecuente.</a:t>
            </a:r>
          </a:p>
          <a:p>
            <a:endParaRPr lang="es-AR" sz="2000" dirty="0">
              <a:solidFill>
                <a:schemeClr val="tx1"/>
              </a:solidFill>
            </a:endParaRPr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1F2118F-760F-5A9F-DF1E-EA486238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0721" cy="6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168980" y="352427"/>
            <a:ext cx="570813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Cap. 15</a:t>
            </a:r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2"/>
          </p:nvPr>
        </p:nvSpPr>
        <p:spPr>
          <a:xfrm>
            <a:off x="105239" y="1964883"/>
            <a:ext cx="5708135" cy="458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Es la categoría de diseño que crea un medio de comunicación entre el hombre y la máquina.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dirty="0"/>
              <a:t>Con </a:t>
            </a:r>
            <a:r>
              <a:rPr lang="es-ES" b="1" dirty="0"/>
              <a:t>un conjunto de principios </a:t>
            </a:r>
            <a:r>
              <a:rPr lang="es-ES" dirty="0"/>
              <a:t>se crea un formato de pantalla.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 b="1" dirty="0"/>
              <a:t>Es necesario estudiar las preferencias de las personas </a:t>
            </a:r>
            <a:r>
              <a:rPr lang="es-ES" dirty="0"/>
              <a:t>para producir tecnología que se adapte a los seres humanos.</a:t>
            </a: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3">
            <a:alphaModFix/>
          </a:blip>
          <a:srcRect r="2034"/>
          <a:stretch/>
        </p:blipFill>
        <p:spPr>
          <a:xfrm>
            <a:off x="6154335" y="35724"/>
            <a:ext cx="5990634" cy="375285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4"/>
          <p:cNvSpPr/>
          <p:nvPr/>
        </p:nvSpPr>
        <p:spPr>
          <a:xfrm>
            <a:off x="6017060" y="3994892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en la actualidad tendemos a estudiar sólo a la tecnología. El resultado es que se exige a las personas que se adapten a la tecnología.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momento de que la tecnología se adapte a las personas</a:t>
            </a: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4A6617"/>
                </a:solidFill>
              </a:rPr>
              <a:t>Estilos de Interfaces</a:t>
            </a:r>
            <a:endParaRPr dirty="0"/>
          </a:p>
        </p:txBody>
      </p:sp>
      <p:sp>
        <p:nvSpPr>
          <p:cNvPr id="436" name="Google Shape;436;p40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0" y="2991732"/>
            <a:ext cx="4497049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br>
              <a:rPr lang="es-ES" dirty="0"/>
            </a:br>
            <a:r>
              <a:rPr lang="es-ES" dirty="0"/>
              <a:t>Tipos de Interfaces</a:t>
            </a:r>
            <a:endParaRPr dirty="0"/>
          </a:p>
        </p:txBody>
      </p:sp>
      <p:sp>
        <p:nvSpPr>
          <p:cNvPr id="442" name="Google Shape;442;p4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5" name="Imagen 4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6797EF90-48F6-BCFB-744F-224E5E21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60" y="-30579"/>
            <a:ext cx="8260544" cy="68149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>
            <a:spLocks noGrp="1"/>
          </p:cNvSpPr>
          <p:nvPr>
            <p:ph type="title"/>
          </p:nvPr>
        </p:nvSpPr>
        <p:spPr>
          <a:xfrm>
            <a:off x="508517" y="217701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br>
              <a:rPr lang="es-ES" dirty="0"/>
            </a:b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comandos</a:t>
            </a:r>
            <a:endParaRPr dirty="0"/>
          </a:p>
        </p:txBody>
      </p:sp>
      <p:sp>
        <p:nvSpPr>
          <p:cNvPr id="451" name="Google Shape;451;p4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sp>
        <p:nvSpPr>
          <p:cNvPr id="452" name="Google Shape;452;p4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4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Es la interfaz mas elemental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Solo se interactúa con texto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Generalmente se interactúa desde una línea de comando de una consola  de una aplicación en particular con el teclado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Características: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Poderoso y Flexible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Administración de errores pobre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   Difícil de aprender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5303912" y="1988841"/>
            <a:ext cx="7772400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2" descr="http://3.bp.blogspot.com/_G5Ik2tj7mmg/TTIG1LiG5hI/AAAAAAAAACE/6U12YOLrmVI/s1600/tip-term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169" y="3897135"/>
            <a:ext cx="971600" cy="971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42" descr="http://i.technet.microsoft.com/dd392036.fig02_L(es-es)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6601" y="3985880"/>
            <a:ext cx="4772413" cy="21915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8" name="Google Shape;458;p42"/>
          <p:cNvSpPr txBox="1"/>
          <p:nvPr/>
        </p:nvSpPr>
        <p:spPr>
          <a:xfrm>
            <a:off x="7583027" y="6278484"/>
            <a:ext cx="28648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Consola del SO Windows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comandos</a:t>
            </a:r>
            <a:endParaRPr dirty="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sp>
        <p:nvSpPr>
          <p:cNvPr id="465" name="Google Shape;465;p4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4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Comandos del tipo pregunta respuesta </a:t>
            </a:r>
            <a:endParaRPr/>
          </a:p>
        </p:txBody>
      </p:sp>
      <p:pic>
        <p:nvPicPr>
          <p:cNvPr id="468" name="Google Shape;468;p43" descr="http://servergrove.es/images/cp/cp-cl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631" y="2499628"/>
            <a:ext cx="6745938" cy="38170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9" name="Google Shape;469;p43"/>
          <p:cNvSpPr/>
          <p:nvPr/>
        </p:nvSpPr>
        <p:spPr>
          <a:xfrm>
            <a:off x="1649563" y="3731882"/>
            <a:ext cx="4104456" cy="432048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comandos</a:t>
            </a:r>
            <a:endParaRPr dirty="0"/>
          </a:p>
        </p:txBody>
      </p:sp>
      <p:sp>
        <p:nvSpPr>
          <p:cNvPr id="475" name="Google Shape;475;p4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sp>
        <p:nvSpPr>
          <p:cNvPr id="476" name="Google Shape;476;p4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Whitten Bentley </a:t>
            </a:r>
            <a:endParaRPr/>
          </a:p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p44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Interfaz de comando a través de una  interfaz gráfica</a:t>
            </a:r>
            <a:endParaRPr/>
          </a:p>
        </p:txBody>
      </p:sp>
      <p:pic>
        <p:nvPicPr>
          <p:cNvPr id="479" name="Google Shape;479;p44" descr="http://gpd.sip.ucm.es/rafa/docencia/bdsi/practicas/practica1/createus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356" y="2916513"/>
            <a:ext cx="4029075" cy="23145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0" name="Google Shape;480;p44" descr="http://4.bp.blogspot.com/_sAQdlHuMLCM/TUAYKjALRKI/AAAAAAAAAA0/gfvv-fBOvvw/s1600/cmd.png"/>
          <p:cNvPicPr preferRelativeResize="0"/>
          <p:nvPr/>
        </p:nvPicPr>
        <p:blipFill rotWithShape="1">
          <a:blip r:embed="rId4">
            <a:alphaModFix/>
          </a:blip>
          <a:srcRect l="3815" t="3219" r="4798" b="7990"/>
          <a:stretch/>
        </p:blipFill>
        <p:spPr>
          <a:xfrm>
            <a:off x="2452255" y="3103417"/>
            <a:ext cx="3325090" cy="210589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44"/>
          <p:cNvSpPr txBox="1"/>
          <p:nvPr/>
        </p:nvSpPr>
        <p:spPr>
          <a:xfrm>
            <a:off x="2224975" y="5408455"/>
            <a:ext cx="3480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comandos de Windows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6289375" y="5408456"/>
            <a:ext cx="37444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una consulta SQL utilizando la línea de comandos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selección de menú</a:t>
            </a:r>
            <a:endParaRPr dirty="0"/>
          </a:p>
        </p:txBody>
      </p:sp>
      <p:sp>
        <p:nvSpPr>
          <p:cNvPr id="488" name="Google Shape;488;p4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489" name="Google Shape;489;p45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presentan un conjunto de opciones, que pueden ser seleccionadas por el usuario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Solo se interactúa con  los caracteres indicados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Características: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Evita errores del usuario.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Lento para usuarios </a:t>
            </a:r>
            <a:br>
              <a:rPr lang="es-ES"/>
            </a:br>
            <a:r>
              <a:rPr lang="es-ES"/>
              <a:t>experimentados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92" name="Google Shape;492;p45" descr="http://support.usr.com/support/9003/9003-es-ug/images/tui/image03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904" y="3390482"/>
            <a:ext cx="5436096" cy="346751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623392" y="523894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gráfica de usuarios</a:t>
            </a:r>
            <a:endParaRPr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46</a:t>
            </a:fld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caracterizan por la utilización de todo tipo de recursos visuales para la representación e interacción con el usuario.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Ventajas: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Son relativamente fáciles de aprender y utilizar.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Los usuarios cuentan con pantallas múltiples (ventanas) para interactuar con el sistema.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Se tiene acceso inmediato a cualquier punto de la pantalla.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02" name="Google Shape;502;p46"/>
          <p:cNvSpPr/>
          <p:nvPr/>
        </p:nvSpPr>
        <p:spPr>
          <a:xfrm>
            <a:off x="1524000" y="439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gráfica de usuarios</a:t>
            </a:r>
            <a:endParaRPr dirty="0"/>
          </a:p>
        </p:txBody>
      </p:sp>
      <p:sp>
        <p:nvSpPr>
          <p:cNvPr id="508" name="Google Shape;508;p4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  <p:sp>
        <p:nvSpPr>
          <p:cNvPr id="509" name="Google Shape;509;p4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Ventanas</a:t>
            </a:r>
            <a:endParaRPr/>
          </a:p>
        </p:txBody>
      </p:sp>
      <p:pic>
        <p:nvPicPr>
          <p:cNvPr id="512" name="Google Shape;512;p47" descr="http://2.bp.blogspot.com/-0ner9LkLfco/T10XYqPuYnI/AAAAAAAAACQ/q-3xPSST3c4/s1600/PARA+GLOG+YAI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608" y="2137845"/>
            <a:ext cx="6778724" cy="424348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 txBox="1">
            <a:spLocks noGrp="1"/>
          </p:cNvSpPr>
          <p:nvPr>
            <p:ph type="title"/>
          </p:nvPr>
        </p:nvSpPr>
        <p:spPr>
          <a:xfrm>
            <a:off x="462481" y="304954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Llenado de formularios</a:t>
            </a:r>
            <a:endParaRPr dirty="0"/>
          </a:p>
        </p:txBody>
      </p:sp>
      <p:sp>
        <p:nvSpPr>
          <p:cNvPr id="518" name="Google Shape;518;p4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48</a:t>
            </a:fld>
            <a:endParaRPr/>
          </a:p>
        </p:txBody>
      </p:sp>
      <p:sp>
        <p:nvSpPr>
          <p:cNvPr id="519" name="Google Shape;519;p4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48"/>
          <p:cNvSpPr txBox="1">
            <a:spLocks noGrp="1"/>
          </p:cNvSpPr>
          <p:nvPr>
            <p:ph type="body" idx="2"/>
          </p:nvPr>
        </p:nvSpPr>
        <p:spPr>
          <a:xfrm>
            <a:off x="193071" y="2028006"/>
            <a:ext cx="4261617" cy="228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1778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Introducción de datos sencilla en los campos de un formulario. </a:t>
            </a:r>
            <a:endParaRPr/>
          </a:p>
          <a:p>
            <a:pPr marL="91440" lvl="0" indent="-1778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»"/>
            </a:pPr>
            <a:r>
              <a:rPr lang="es-ES" sz="2800"/>
              <a:t>Es fácil de aprender pero ocupa mucho espacio en la pantalla</a:t>
            </a:r>
            <a:endParaRPr/>
          </a:p>
        </p:txBody>
      </p:sp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325" y="1512340"/>
            <a:ext cx="5810994" cy="534566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3" name="Google Shape;523;p48"/>
          <p:cNvSpPr/>
          <p:nvPr/>
        </p:nvSpPr>
        <p:spPr>
          <a:xfrm>
            <a:off x="53417" y="5502625"/>
            <a:ext cx="4540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https://martinfowler.com/eaaDev/uiArchs.html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623392" y="5140036"/>
            <a:ext cx="13336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info 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gráfica de usuarios</a:t>
            </a:r>
            <a:endParaRPr dirty="0"/>
          </a:p>
        </p:txBody>
      </p:sp>
      <p:sp>
        <p:nvSpPr>
          <p:cNvPr id="530" name="Google Shape;530;p4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49</a:t>
            </a:fld>
            <a:endParaRPr/>
          </a:p>
        </p:txBody>
      </p:sp>
      <p:sp>
        <p:nvSpPr>
          <p:cNvPr id="531" name="Google Shape;531;p4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4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Iconos  y Menús </a:t>
            </a:r>
            <a:endParaRPr/>
          </a:p>
        </p:txBody>
      </p:sp>
      <p:pic>
        <p:nvPicPr>
          <p:cNvPr id="534" name="Google Shape;534;p49" descr="http://docs.oracle.com/cd/E26921_01/html/E25809/figures/printmgr-cup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628" y="2535637"/>
            <a:ext cx="6813375" cy="392583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179151" y="341753"/>
            <a:ext cx="5471021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Conceptos iniciales</a:t>
            </a:r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2"/>
          </p:nvPr>
        </p:nvSpPr>
        <p:spPr>
          <a:xfrm>
            <a:off x="84160" y="2075944"/>
            <a:ext cx="3995040" cy="417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Una interfaz difícil de utilizar provoca que los usuarios cometan errores o incluso que se rehúsen a utilizar el sistema.</a:t>
            </a:r>
            <a:endParaRPr/>
          </a:p>
          <a:p>
            <a:pPr marL="9144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" lvl="0" indent="-15240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Char char="»"/>
            </a:pPr>
            <a:r>
              <a:rPr lang="es-ES"/>
              <a:t>Personas diferentes pueden tener estilos diferentes de percepción, comprensión y trabajo. </a:t>
            </a:r>
            <a:r>
              <a:rPr lang="es-ES" b="1"/>
              <a:t>Diversidad</a:t>
            </a:r>
            <a:endParaRPr/>
          </a:p>
          <a:p>
            <a:pPr marL="0" lvl="0" indent="0" algn="just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2208213" y="3354388"/>
            <a:ext cx="7772400" cy="259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469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546" y="906474"/>
            <a:ext cx="7898933" cy="40355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5"/>
          <p:cNvSpPr/>
          <p:nvPr/>
        </p:nvSpPr>
        <p:spPr>
          <a:xfrm>
            <a:off x="4901485" y="5108964"/>
            <a:ext cx="6426027" cy="135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" marR="0" lvl="0" indent="-15240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La interfaz debe contribuir a que el usuario consiga un </a:t>
            </a:r>
            <a:r>
              <a:rPr lang="es-ES" sz="2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rápido acceso al contenido </a:t>
            </a:r>
            <a:r>
              <a:rPr lang="es-ES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 sistemas complejos, </a:t>
            </a:r>
            <a:r>
              <a:rPr lang="es-ES" sz="24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sin pérdida de la comprensión </a:t>
            </a:r>
            <a:r>
              <a:rPr lang="es-ES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mientras se desplaza a través de la información.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manipulación directa</a:t>
            </a:r>
            <a:endParaRPr dirty="0"/>
          </a:p>
        </p:txBody>
      </p:sp>
      <p:sp>
        <p:nvSpPr>
          <p:cNvPr id="540" name="Google Shape;540;p5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50</a:t>
            </a:fld>
            <a:endParaRPr/>
          </a:p>
        </p:txBody>
      </p:sp>
      <p:sp>
        <p:nvSpPr>
          <p:cNvPr id="541" name="Google Shape;541;p50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Interfaces de manipulación directa </a:t>
            </a: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44" name="Google Shape;544;p50" descr="http://www.fabricantes-maquinaria-industrial.es/images/easyblog_images/74/b2ap3_thumbnail_16.-interfaz-humano-maquin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1984" y="2418938"/>
            <a:ext cx="3810000" cy="2857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50" descr="http://2.bp.blogspot.com/_VoVmTQteRV8/S-bkWtDfZoI/AAAAAAAAAXg/JQKcmni2yLg/s1600/20090305%2520fundacion%2520once%2520estudio%2520interface%2520moviles%2520para%2520cajeros%2520automaticos%2520cajero%2520automatic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5560" y="2636913"/>
            <a:ext cx="3384376" cy="26395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p50"/>
          <p:cNvSpPr txBox="1"/>
          <p:nvPr/>
        </p:nvSpPr>
        <p:spPr>
          <a:xfrm>
            <a:off x="2063552" y="5661248"/>
            <a:ext cx="30243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Específico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6023992" y="5445225"/>
            <a:ext cx="38164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Específico y evolución a la pantalla táctil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Interfaz de manipulación directa</a:t>
            </a:r>
            <a:endParaRPr dirty="0"/>
          </a:p>
        </p:txBody>
      </p:sp>
      <p:sp>
        <p:nvSpPr>
          <p:cNvPr id="553" name="Google Shape;553;p5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51</a:t>
            </a:fld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Interfaces de manipulación directa táctil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57" name="Google Shape;557;p51" descr="http://ocw.uoc.edu/informatica-tecnologia-i-multimedia/disseny-dinteraccio/disseny-dinteraccio/CCBYNCSA_DanielWilliams_flick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4401" y="2579457"/>
            <a:ext cx="4032448" cy="4032448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8" name="Google Shape;558;p51" descr="http://blogs.cccb.org/lab/wp-content/uploads/reactable_0007_0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2744" y="3429000"/>
            <a:ext cx="4115257" cy="1944216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Reconocimiento de voz</a:t>
            </a:r>
            <a:endParaRPr dirty="0"/>
          </a:p>
        </p:txBody>
      </p:sp>
      <p:sp>
        <p:nvSpPr>
          <p:cNvPr id="564" name="Google Shape;564;p5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52</a:t>
            </a:fld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6" name="Google Shape;566;p5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Comunicación con los dispositivos a través de la voz</a:t>
            </a:r>
            <a:endParaRPr/>
          </a:p>
        </p:txBody>
      </p:sp>
      <p:sp>
        <p:nvSpPr>
          <p:cNvPr id="567" name="Google Shape;567;p52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68" name="Google Shape;568;p52" descr="http://img.applesfera.com/2011/02/iphone-control-por-voz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438" y="3030475"/>
            <a:ext cx="4190078" cy="271388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p52" descr="http://i0.wp.com/www.esferaiphone.com/uploads/Siri-pos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5" y="3429000"/>
            <a:ext cx="3333621" cy="191683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br>
              <a:rPr lang="es-ES" dirty="0"/>
            </a:br>
            <a:r>
              <a:rPr lang="es-ES" dirty="0"/>
              <a:t> Interfaz inteligente (IA)</a:t>
            </a:r>
            <a:endParaRPr dirty="0"/>
          </a:p>
        </p:txBody>
      </p:sp>
      <p:sp>
        <p:nvSpPr>
          <p:cNvPr id="575" name="Google Shape;575;p5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53</a:t>
            </a:fld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2"/>
          </p:nvPr>
        </p:nvSpPr>
        <p:spPr>
          <a:xfrm>
            <a:off x="7295456" y="1206445"/>
            <a:ext cx="9793088" cy="48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 u="sng" dirty="0">
                <a:solidFill>
                  <a:schemeClr val="hlink"/>
                </a:solidFill>
                <a:hlinkClick r:id="rId3"/>
              </a:rPr>
              <a:t>https://www.wolframalpha.com/</a:t>
            </a:r>
            <a:endParaRPr dirty="0"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578" name="Google Shape;578;p53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3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80" name="Google Shape;58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73" y="1960416"/>
            <a:ext cx="9530582" cy="4807297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4"/>
          <p:cNvSpPr txBox="1">
            <a:spLocks noGrp="1"/>
          </p:cNvSpPr>
          <p:nvPr>
            <p:ph type="title"/>
          </p:nvPr>
        </p:nvSpPr>
        <p:spPr>
          <a:xfrm>
            <a:off x="689601" y="69007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 interfaces– Interfaz inteligente (IA)</a:t>
            </a:r>
            <a:br>
              <a:rPr lang="es-ES" dirty="0"/>
            </a:br>
            <a:r>
              <a:rPr lang="es-ES" dirty="0" err="1"/>
              <a:t>Chatgpt</a:t>
            </a:r>
            <a:r>
              <a:rPr lang="es-ES" dirty="0"/>
              <a:t>  https://chat.openai.com/chat</a:t>
            </a:r>
            <a:endParaRPr dirty="0"/>
          </a:p>
        </p:txBody>
      </p:sp>
      <p:sp>
        <p:nvSpPr>
          <p:cNvPr id="586" name="Google Shape;586;p5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54</a:t>
            </a:fld>
            <a:endParaRPr/>
          </a:p>
        </p:txBody>
      </p:sp>
      <p:sp>
        <p:nvSpPr>
          <p:cNvPr id="587" name="Google Shape;587;p54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54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4"/>
          <p:cNvSpPr txBox="1">
            <a:spLocks noGrp="1"/>
          </p:cNvSpPr>
          <p:nvPr>
            <p:ph type="ftr" idx="4294967295"/>
          </p:nvPr>
        </p:nvSpPr>
        <p:spPr>
          <a:xfrm>
            <a:off x="168980" y="6554697"/>
            <a:ext cx="2154900" cy="21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Ingeniería de Software II</a:t>
            </a:r>
            <a:endParaRPr/>
          </a:p>
        </p:txBody>
      </p:sp>
      <p:pic>
        <p:nvPicPr>
          <p:cNvPr id="590" name="Google Shape;590;p54"/>
          <p:cNvPicPr preferRelativeResize="0"/>
          <p:nvPr/>
        </p:nvPicPr>
        <p:blipFill rotWithShape="1">
          <a:blip r:embed="rId3">
            <a:alphaModFix/>
          </a:blip>
          <a:srcRect b="21302"/>
          <a:stretch/>
        </p:blipFill>
        <p:spPr>
          <a:xfrm>
            <a:off x="16521" y="1373356"/>
            <a:ext cx="12192000" cy="539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 dirty="0"/>
              <a:t>Tipos  de Interfaces</a:t>
            </a:r>
            <a:br>
              <a:rPr lang="es-ES" dirty="0"/>
            </a:br>
            <a:r>
              <a:rPr lang="es-ES" dirty="0" err="1"/>
              <a:t>Interfaces</a:t>
            </a:r>
            <a:r>
              <a:rPr lang="es-ES" dirty="0"/>
              <a:t> para diferentes dispositivos</a:t>
            </a:r>
            <a:endParaRPr dirty="0"/>
          </a:p>
        </p:txBody>
      </p:sp>
      <p:sp>
        <p:nvSpPr>
          <p:cNvPr id="596" name="Google Shape;596;p5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55</a:t>
            </a:fld>
            <a:endParaRPr/>
          </a:p>
        </p:txBody>
      </p:sp>
      <p:pic>
        <p:nvPicPr>
          <p:cNvPr id="598" name="Google Shape;598;p55" descr="C:\Users\ngaldamez\Desktop\Imagenes\La nacion - ipad.jpg"/>
          <p:cNvPicPr preferRelativeResize="0"/>
          <p:nvPr/>
        </p:nvPicPr>
        <p:blipFill rotWithShape="1">
          <a:blip r:embed="rId3">
            <a:alphaModFix/>
          </a:blip>
          <a:srcRect t="22831"/>
          <a:stretch/>
        </p:blipFill>
        <p:spPr>
          <a:xfrm>
            <a:off x="4795031" y="3192704"/>
            <a:ext cx="2313905" cy="267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5" descr="C:\Users\ngaldamez\Desktop\Imagenes\lanacion-p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185" y="2363635"/>
            <a:ext cx="2698998" cy="28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5" descr="C:\Users\ngaldamez\Desktop\Imagenes\lanacion-movi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4784" y="2332495"/>
            <a:ext cx="1038076" cy="200918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5"/>
          <p:cNvSpPr txBox="1"/>
          <p:nvPr/>
        </p:nvSpPr>
        <p:spPr>
          <a:xfrm>
            <a:off x="8134784" y="4980977"/>
            <a:ext cx="412824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Responsive Web </a:t>
            </a:r>
            <a:r>
              <a:rPr lang="es-ES" sz="2400" b="1" i="0" u="none" strike="noStrike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ES" sz="24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(Interface Web adaptable a cada dispositivo)</a:t>
            </a:r>
            <a:endParaRPr sz="2400" b="1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Tipos de Interfaces</a:t>
            </a:r>
            <a:endParaRPr dirty="0"/>
          </a:p>
        </p:txBody>
      </p:sp>
      <p:sp>
        <p:nvSpPr>
          <p:cNvPr id="607" name="Google Shape;607;p5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56</a:t>
            </a:fld>
            <a:endParaRPr/>
          </a:p>
        </p:txBody>
      </p:sp>
      <p:sp>
        <p:nvSpPr>
          <p:cNvPr id="608" name="Google Shape;608;p5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9" name="Google Shape;609;p56"/>
          <p:cNvSpPr txBox="1">
            <a:spLocks noGrp="1"/>
          </p:cNvSpPr>
          <p:nvPr>
            <p:ph type="body" idx="2"/>
          </p:nvPr>
        </p:nvSpPr>
        <p:spPr>
          <a:xfrm>
            <a:off x="623392" y="2416188"/>
            <a:ext cx="4957558" cy="2189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Char char=" "/>
            </a:pPr>
            <a:r>
              <a:rPr lang="es-ES" sz="3300" dirty="0"/>
              <a:t>Interfaces Accesibles</a:t>
            </a:r>
            <a:endParaRPr dirty="0"/>
          </a:p>
          <a:p>
            <a:pPr marL="548640" lvl="2" indent="-54864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700"/>
              <a:buChar char=" "/>
            </a:pPr>
            <a:r>
              <a:rPr lang="es-ES" sz="2700" dirty="0"/>
              <a:t>Son las interfaces que respetan las normas del diseño universal para que puedan ser accedidas por cualquier usuario independientemente de sus condiciones físicas  y mentales.</a:t>
            </a:r>
            <a:endParaRPr dirty="0"/>
          </a:p>
          <a:p>
            <a:pPr marL="347472" lvl="1" indent="-1841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500"/>
              <a:buNone/>
            </a:pPr>
            <a:endParaRPr sz="2500" dirty="0"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 dirty="0"/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49AE2AF4-EC2A-78EB-2B95-0C3905F6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88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69A3D-15ED-29C0-99D4-40BC11D8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01" y="352119"/>
            <a:ext cx="10022838" cy="1129444"/>
          </a:xfrm>
        </p:spPr>
        <p:txBody>
          <a:bodyPr/>
          <a:lstStyle/>
          <a:p>
            <a:r>
              <a:rPr lang="es-AR" dirty="0"/>
              <a:t>Comparación de tipos de interfaces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A86DF4-D56F-75BC-623F-08399C3DF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57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C5F01C-B5DC-12F0-3B33-D51948033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7CB3C38-20F4-6268-F4FE-DBC0948F047B}"/>
              </a:ext>
            </a:extLst>
          </p:cNvPr>
          <p:cNvGrpSpPr/>
          <p:nvPr/>
        </p:nvGrpSpPr>
        <p:grpSpPr>
          <a:xfrm>
            <a:off x="0" y="1481563"/>
            <a:ext cx="12192000" cy="4014257"/>
            <a:chOff x="0" y="1481563"/>
            <a:chExt cx="12192000" cy="4014257"/>
          </a:xfrm>
        </p:grpSpPr>
        <p:pic>
          <p:nvPicPr>
            <p:cNvPr id="11" name="Imagen 10" descr="Tabla&#10;&#10;El contenido generado por IA puede ser incorrecto.">
              <a:extLst>
                <a:ext uri="{FF2B5EF4-FFF2-40B4-BE49-F238E27FC236}">
                  <a16:creationId xmlns:a16="http://schemas.microsoft.com/office/drawing/2014/main" id="{7A525D1C-DB9A-A3CB-14FD-56BFC702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81563"/>
              <a:ext cx="12192000" cy="3894874"/>
            </a:xfrm>
            <a:prstGeom prst="rect">
              <a:avLst/>
            </a:prstGeom>
          </p:spPr>
        </p:pic>
        <p:pic>
          <p:nvPicPr>
            <p:cNvPr id="13" name="Imagen 12" descr="Imagen que contiene Gráfico&#10;&#10;El contenido generado por IA puede ser incorrecto.">
              <a:extLst>
                <a:ext uri="{FF2B5EF4-FFF2-40B4-BE49-F238E27FC236}">
                  <a16:creationId xmlns:a16="http://schemas.microsoft.com/office/drawing/2014/main" id="{E2719456-1956-183F-47A7-5FD27F2D6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3442"/>
            <a:stretch/>
          </p:blipFill>
          <p:spPr>
            <a:xfrm>
              <a:off x="7718404" y="1481563"/>
              <a:ext cx="4457075" cy="4014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20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 txBox="1">
            <a:spLocks noGrp="1"/>
          </p:cNvSpPr>
          <p:nvPr>
            <p:ph type="title"/>
          </p:nvPr>
        </p:nvSpPr>
        <p:spPr>
          <a:xfrm>
            <a:off x="653976" y="4737542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400"/>
              <a:buFont typeface="Calibri"/>
              <a:buNone/>
            </a:pPr>
            <a:r>
              <a:rPr lang="es-ES">
                <a:solidFill>
                  <a:srgbClr val="4A6617"/>
                </a:solidFill>
              </a:rPr>
              <a:t>Presentación de la información en pantalla</a:t>
            </a:r>
            <a:endParaRPr/>
          </a:p>
        </p:txBody>
      </p:sp>
      <p:sp>
        <p:nvSpPr>
          <p:cNvPr id="618" name="Google Shape;618;p57"/>
          <p:cNvSpPr txBox="1">
            <a:spLocks noGrp="1"/>
          </p:cNvSpPr>
          <p:nvPr>
            <p:ph type="sldNum" idx="12"/>
          </p:nvPr>
        </p:nvSpPr>
        <p:spPr>
          <a:xfrm>
            <a:off x="9265920" y="2780928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(Ux)</a:t>
            </a:r>
            <a:endParaRPr/>
          </a:p>
        </p:txBody>
      </p:sp>
      <p:sp>
        <p:nvSpPr>
          <p:cNvPr id="624" name="Google Shape;624;p5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59</a:t>
            </a:fld>
            <a:endParaRPr/>
          </a:p>
        </p:txBody>
      </p:sp>
      <p:sp>
        <p:nvSpPr>
          <p:cNvPr id="625" name="Google Shape;625;p5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p5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Se deben conocer los usuarios y como utilizarán el sistema.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precisa o relación entre los valores?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¿Es necesario presentar inmediatamente los cambios?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¿El usuario realiza acciones en función de los cambios?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textual o numérica?    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¿Información estática o dinámica?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623392" y="2864277"/>
            <a:ext cx="303420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 dirty="0"/>
              <a:t>Diseño de la interfaz del usuario.</a:t>
            </a:r>
            <a:br>
              <a:rPr lang="es-ES" dirty="0"/>
            </a:br>
            <a:r>
              <a:rPr lang="es-ES" dirty="0"/>
              <a:t>Conceptos iniciales</a:t>
            </a:r>
            <a:endParaRPr dirty="0"/>
          </a:p>
        </p:txBody>
      </p:sp>
      <p:sp>
        <p:nvSpPr>
          <p:cNvPr id="106" name="Google Shape;106;p6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2208213" y="3429001"/>
            <a:ext cx="7772400" cy="143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marR="0" lvl="0" indent="-3238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Noto Sans Symbols"/>
              <a:buNone/>
            </a:pP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A6FB0EF2-CAD1-2E30-9337-0BE2F48A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3051"/>
            <a:ext cx="7632507" cy="6320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</a:t>
            </a:r>
            <a:endParaRPr/>
          </a:p>
        </p:txBody>
      </p:sp>
      <p:sp>
        <p:nvSpPr>
          <p:cNvPr id="633" name="Google Shape;633;p5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60</a:t>
            </a:fld>
            <a:endParaRPr/>
          </a:p>
        </p:txBody>
      </p:sp>
      <p:sp>
        <p:nvSpPr>
          <p:cNvPr id="634" name="Google Shape;634;p5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 Mantener separada la lógica del software de la presentación y la información misma ( enfoque MVC )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Presentación de la Información de manera </a:t>
            </a:r>
            <a:br>
              <a:rPr lang="es-ES"/>
            </a:br>
            <a:r>
              <a:rPr lang="es-ES"/>
              <a:t>Directa 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</a:pPr>
            <a:r>
              <a:rPr lang="es-ES"/>
              <a:t>Presentación de la Información de manera </a:t>
            </a:r>
            <a:br>
              <a:rPr lang="es-ES"/>
            </a:br>
            <a:r>
              <a:rPr lang="es-ES"/>
              <a:t>Gráfica</a:t>
            </a: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  <a:p>
            <a:pPr marL="9144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637" name="Google Shape;637;p59"/>
          <p:cNvSpPr txBox="1"/>
          <p:nvPr/>
        </p:nvSpPr>
        <p:spPr>
          <a:xfrm>
            <a:off x="2095500" y="214313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lang="es-ES"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2980602" y="3877166"/>
            <a:ext cx="71045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82 %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59" descr="https://lh6.ggpht.com/aw8WrCpq2598iFAty-AceosCc5Vf4c1dJR4ivlqmVlRgMGpC7AQOlobnJd3PKRvLDnU=h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492" y="2313952"/>
            <a:ext cx="2488992" cy="414832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9"/>
          <p:cNvSpPr/>
          <p:nvPr/>
        </p:nvSpPr>
        <p:spPr>
          <a:xfrm>
            <a:off x="6363813" y="3376896"/>
            <a:ext cx="992951" cy="3915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59"/>
          <p:cNvSpPr/>
          <p:nvPr/>
        </p:nvSpPr>
        <p:spPr>
          <a:xfrm rot="-1983701">
            <a:off x="6382871" y="4846281"/>
            <a:ext cx="1147837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</a:t>
            </a:r>
            <a:endParaRPr/>
          </a:p>
        </p:txBody>
      </p:sp>
      <p:sp>
        <p:nvSpPr>
          <p:cNvPr id="647" name="Google Shape;647;p60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61</a:t>
            </a:fld>
            <a:endParaRPr/>
          </a:p>
        </p:txBody>
      </p:sp>
      <p:sp>
        <p:nvSpPr>
          <p:cNvPr id="648" name="Google Shape;648;p60"/>
          <p:cNvSpPr txBox="1">
            <a:spLocks noGrp="1"/>
          </p:cNvSpPr>
          <p:nvPr>
            <p:ph type="dt" idx="10"/>
          </p:nvPr>
        </p:nvSpPr>
        <p:spPr>
          <a:xfrm>
            <a:off x="2567608" y="6543219"/>
            <a:ext cx="825989" cy="25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015" y="1715956"/>
            <a:ext cx="75438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/>
        </p:nvSpPr>
        <p:spPr>
          <a:xfrm rot="-5400000">
            <a:off x="-461159" y="4331988"/>
            <a:ext cx="4339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Simulador de una Central Hidroeléctrica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4475081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Presentación de la información  - Colores</a:t>
            </a:r>
            <a:endParaRPr/>
          </a:p>
        </p:txBody>
      </p:sp>
      <p:sp>
        <p:nvSpPr>
          <p:cNvPr id="658" name="Google Shape;658;p61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62</a:t>
            </a:fld>
            <a:endParaRPr/>
          </a:p>
        </p:txBody>
      </p:sp>
      <p:sp>
        <p:nvSpPr>
          <p:cNvPr id="659" name="Google Shape;659;p61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pic>
        <p:nvPicPr>
          <p:cNvPr id="661" name="Google Shape;6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3782" y="60388"/>
            <a:ext cx="7201698" cy="689372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/>
          <p:nvPr/>
        </p:nvSpPr>
        <p:spPr>
          <a:xfrm>
            <a:off x="387926" y="2147456"/>
            <a:ext cx="4433455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utilizar mas de 4 ó 5 colores diferentes en una ventana y no más de 7 en la interfaz total del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 el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 de colores para apoyar la tarea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los usuarios están tratando de llevar a cabo.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cuidadoso al utilizar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grupos de colores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utilizan muchos colores o sin son muy brillantes, </a:t>
            </a: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despliegue puede ser confuso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1"/>
          <p:cNvSpPr/>
          <p:nvPr/>
        </p:nvSpPr>
        <p:spPr>
          <a:xfrm rot="3912274">
            <a:off x="6641926" y="1197422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1"/>
          <p:cNvSpPr/>
          <p:nvPr/>
        </p:nvSpPr>
        <p:spPr>
          <a:xfrm rot="1857518">
            <a:off x="6641926" y="1197422"/>
            <a:ext cx="4336472" cy="374072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6406394" y="1023811"/>
            <a:ext cx="4336472" cy="374072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1"/>
          <p:cNvSpPr/>
          <p:nvPr/>
        </p:nvSpPr>
        <p:spPr>
          <a:xfrm rot="5225409">
            <a:off x="6933881" y="1442158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1"/>
          <p:cNvSpPr/>
          <p:nvPr/>
        </p:nvSpPr>
        <p:spPr>
          <a:xfrm rot="7186789">
            <a:off x="6952637" y="1962514"/>
            <a:ext cx="4336472" cy="3740728"/>
          </a:xfrm>
          <a:prstGeom prst="triangle">
            <a:avLst>
              <a:gd name="adj" fmla="val 50986"/>
            </a:avLst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2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Presentación de la información  - Colores</a:t>
            </a:r>
            <a:endParaRPr/>
          </a:p>
        </p:txBody>
      </p:sp>
      <p:sp>
        <p:nvSpPr>
          <p:cNvPr id="673" name="Google Shape;673;p62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63</a:t>
            </a:fld>
            <a:endParaRPr/>
          </a:p>
        </p:txBody>
      </p:sp>
      <p:sp>
        <p:nvSpPr>
          <p:cNvPr id="674" name="Google Shape;674;p62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5" name="Google Shape;675;p62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472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Limitar el número de colores utilizados. </a:t>
            </a: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No asociar solamente colores a significados. </a:t>
            </a:r>
            <a:endParaRPr/>
          </a:p>
          <a:p>
            <a:pPr marL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s-ES"/>
              <a:t>10% de los humanos no perciben el color. </a:t>
            </a:r>
            <a:endParaRPr/>
          </a:p>
          <a:p>
            <a:pPr marL="0" lvl="2" indent="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s-ES"/>
              <a:t>Acompañarlos de algún otro tipo de identificación 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Usar los colores consistentemente.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Usar cambio de color para mostrar cambios en el estado del sistema.</a:t>
            </a:r>
            <a:endParaRPr/>
          </a:p>
          <a:p>
            <a:pPr marL="347472" lvl="1" indent="-1905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None/>
            </a:pPr>
            <a:endParaRPr/>
          </a:p>
          <a:p>
            <a:pPr marL="347472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⮚"/>
            </a:pPr>
            <a:r>
              <a:rPr lang="es-ES"/>
              <a:t>Combinar los colores cuidadosamente.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3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Soporte al usuario</a:t>
            </a:r>
            <a:endParaRPr/>
          </a:p>
        </p:txBody>
      </p:sp>
      <p:sp>
        <p:nvSpPr>
          <p:cNvPr id="682" name="Google Shape;682;p63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64</a:t>
            </a:fld>
            <a:endParaRPr/>
          </a:p>
        </p:txBody>
      </p:sp>
      <p:sp>
        <p:nvSpPr>
          <p:cNvPr id="683" name="Google Shape;683;p63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4" name="Google Shape;684;p63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Mensajes del sistema por acciones del usuario.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Ayudas en línea.</a:t>
            </a:r>
            <a:endParaRPr/>
          </a:p>
          <a:p>
            <a:pPr marL="91440" lvl="0" indent="-1524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»"/>
            </a:pPr>
            <a:r>
              <a:rPr lang="es-ES"/>
              <a:t>Documentación del sistema.</a:t>
            </a:r>
            <a:endParaRPr/>
          </a:p>
        </p:txBody>
      </p:sp>
      <p:pic>
        <p:nvPicPr>
          <p:cNvPr id="686" name="Google Shape;686;p63" descr="https://wiki.openoffice.org/w/images/9/9f/ES_StarBasic_FuncionesSubrutinas.0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513" y="3356992"/>
            <a:ext cx="4733925" cy="12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/>
          <p:cNvSpPr txBox="1"/>
          <p:nvPr/>
        </p:nvSpPr>
        <p:spPr>
          <a:xfrm>
            <a:off x="1703513" y="4725144"/>
            <a:ext cx="4339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con aclaración técnica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63" descr="http://www.usolab.com/wl/images/error_502_googl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3768" y="-45030"/>
            <a:ext cx="5040560" cy="280031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3"/>
          <p:cNvSpPr txBox="1"/>
          <p:nvPr/>
        </p:nvSpPr>
        <p:spPr>
          <a:xfrm>
            <a:off x="2279576" y="6165304"/>
            <a:ext cx="31470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por default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63" descr="http://jordisan.net/uploads/wordpress/2006/12/disculp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980" y="3302037"/>
            <a:ext cx="5436096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3"/>
          <p:cNvSpPr txBox="1"/>
          <p:nvPr/>
        </p:nvSpPr>
        <p:spPr>
          <a:xfrm>
            <a:off x="7319006" y="6309320"/>
            <a:ext cx="29761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con lenguaje natural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3"/>
          <p:cNvSpPr txBox="1"/>
          <p:nvPr/>
        </p:nvSpPr>
        <p:spPr>
          <a:xfrm>
            <a:off x="2197365" y="6429788"/>
            <a:ext cx="3429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 de error personalizado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984" y="2830252"/>
            <a:ext cx="5486121" cy="33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3"/>
          <p:cNvSpPr txBox="1"/>
          <p:nvPr/>
        </p:nvSpPr>
        <p:spPr>
          <a:xfrm>
            <a:off x="7471407" y="6516052"/>
            <a:ext cx="17963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en Línea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5" name="Google Shape;695;p63"/>
          <p:cNvGrpSpPr/>
          <p:nvPr/>
        </p:nvGrpSpPr>
        <p:grpSpPr>
          <a:xfrm>
            <a:off x="5506832" y="2424453"/>
            <a:ext cx="6680053" cy="4449020"/>
            <a:chOff x="2519024" y="1878210"/>
            <a:chExt cx="6680053" cy="4449020"/>
          </a:xfrm>
        </p:grpSpPr>
        <p:pic>
          <p:nvPicPr>
            <p:cNvPr id="696" name="Google Shape;696;p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519024" y="1878210"/>
              <a:ext cx="6680053" cy="4449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63"/>
            <p:cNvSpPr txBox="1"/>
            <p:nvPr/>
          </p:nvSpPr>
          <p:spPr>
            <a:xfrm>
              <a:off x="2519024" y="2056480"/>
              <a:ext cx="186337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ES" sz="3600" b="1" i="0" u="none" strike="noStrike" cap="none">
                  <a:solidFill>
                    <a:schemeClr val="lt1"/>
                  </a:solidFill>
                  <a:highlight>
                    <a:srgbClr val="00FF00"/>
                  </a:highlight>
                  <a:latin typeface="Calibri"/>
                  <a:ea typeface="Calibri"/>
                  <a:cs typeface="Calibri"/>
                  <a:sym typeface="Calibri"/>
                </a:rPr>
                <a:t>Chatbot</a:t>
              </a:r>
              <a:endParaRPr sz="3600" b="1" i="0" u="none" strike="noStrike" cap="none">
                <a:solidFill>
                  <a:schemeClr val="lt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4"/>
          <p:cNvSpPr txBox="1">
            <a:spLocks noGrp="1"/>
          </p:cNvSpPr>
          <p:nvPr>
            <p:ph type="title"/>
          </p:nvPr>
        </p:nvSpPr>
        <p:spPr>
          <a:xfrm>
            <a:off x="565596" y="435067"/>
            <a:ext cx="10772775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Herramientas de prototipado</a:t>
            </a:r>
            <a:endParaRPr/>
          </a:p>
        </p:txBody>
      </p:sp>
      <p:sp>
        <p:nvSpPr>
          <p:cNvPr id="703" name="Google Shape;703;p64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65</a:t>
            </a:fld>
            <a:endParaRPr/>
          </a:p>
        </p:txBody>
      </p:sp>
      <p:sp>
        <p:nvSpPr>
          <p:cNvPr id="705" name="Google Shape;705;p64"/>
          <p:cNvSpPr txBox="1"/>
          <p:nvPr/>
        </p:nvSpPr>
        <p:spPr>
          <a:xfrm>
            <a:off x="1726181" y="3439518"/>
            <a:ext cx="8739637" cy="461665"/>
          </a:xfrm>
          <a:prstGeom prst="rect">
            <a:avLst/>
          </a:prstGeom>
          <a:solidFill>
            <a:srgbClr val="AAD95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en el curso el apartado de “Recursos para el diseño de interfaces”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Ejemplos de Interfaces</a:t>
            </a:r>
            <a:endParaRPr/>
          </a:p>
        </p:txBody>
      </p:sp>
      <p:sp>
        <p:nvSpPr>
          <p:cNvPr id="711" name="Google Shape;711;p65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66</a:t>
            </a:fld>
            <a:endParaRPr/>
          </a:p>
        </p:txBody>
      </p:sp>
      <p:sp>
        <p:nvSpPr>
          <p:cNvPr id="713" name="Google Shape;713;p65"/>
          <p:cNvSpPr txBox="1"/>
          <p:nvPr/>
        </p:nvSpPr>
        <p:spPr>
          <a:xfrm>
            <a:off x="1038333" y="3639573"/>
            <a:ext cx="10115333" cy="523220"/>
          </a:xfrm>
          <a:prstGeom prst="rect">
            <a:avLst/>
          </a:prstGeom>
          <a:solidFill>
            <a:srgbClr val="FF3F4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en el curso el apartado de “Ejemplos de interfaces para explorar”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ct val="100000"/>
              <a:buFont typeface="Calibri"/>
              <a:buNone/>
            </a:pPr>
            <a:r>
              <a:rPr lang="es-ES"/>
              <a:t>6 principios para el diseño de la interfaz del usuario</a:t>
            </a:r>
            <a:br>
              <a:rPr lang="es-ES"/>
            </a:br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5907507" cy="2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https://www.efectodigital.online/post/2018/04/18/dise%C3%B1o-de-interfaz-de-usuario-ui</a:t>
            </a:r>
            <a:endParaRPr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5443" y="1930441"/>
            <a:ext cx="9468487" cy="4376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2535382" y="2272146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4294909" y="2272146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6844145" y="2272147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6279686" y="3596383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9104166" y="3596383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9656618" y="4923855"/>
            <a:ext cx="290466" cy="3048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Diseño de la interfaz del usuario</a:t>
            </a:r>
            <a:br>
              <a:rPr lang="es-ES"/>
            </a:br>
            <a:r>
              <a:rPr lang="es-ES"/>
              <a:t>Proceso </a:t>
            </a: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Pressman cp 11</a:t>
            </a: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body" idx="2"/>
          </p:nvPr>
        </p:nvSpPr>
        <p:spPr>
          <a:xfrm>
            <a:off x="623392" y="1902575"/>
            <a:ext cx="9793088" cy="447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/>
              <a:t>El proceso de análisis y diseño de interfaces de usuario es iterativo </a:t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626" y="2503991"/>
            <a:ext cx="8392716" cy="3877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9061826" y="1496385"/>
            <a:ext cx="2977446" cy="1754326"/>
          </a:xfrm>
          <a:prstGeom prst="rect">
            <a:avLst/>
          </a:prstGeom>
          <a:gradFill>
            <a:gsLst>
              <a:gs pos="0">
                <a:srgbClr val="C53435"/>
              </a:gs>
              <a:gs pos="50000">
                <a:schemeClr val="accent1"/>
              </a:gs>
              <a:gs pos="100000">
                <a:srgbClr val="AB000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y modelado: 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 objetos y acciones de la interfaz (operaciones) con el uso de la información desarrollada en el análisis de la interfaz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8561357" y="5032206"/>
            <a:ext cx="3305471" cy="1477328"/>
          </a:xfrm>
          <a:prstGeom prst="rect">
            <a:avLst/>
          </a:prstGeom>
          <a:gradFill>
            <a:gsLst>
              <a:gs pos="0">
                <a:srgbClr val="6D903B"/>
              </a:gs>
              <a:gs pos="50000">
                <a:srgbClr val="63891D"/>
              </a:gs>
              <a:gs pos="100000">
                <a:srgbClr val="58791A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Diseño de la interfaz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Definir eventos (acciones del usuario) que harán que cambie el estado de la interfaz de usuario. Hay que modelar este comportamiento.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305278" y="5245102"/>
            <a:ext cx="3081748" cy="1200329"/>
          </a:xfrm>
          <a:prstGeom prst="rect">
            <a:avLst/>
          </a:prstGeom>
          <a:gradFill>
            <a:gsLst>
              <a:gs pos="0">
                <a:srgbClr val="E78D40"/>
              </a:gs>
              <a:gs pos="50000">
                <a:srgbClr val="E68420"/>
              </a:gs>
              <a:gs pos="100000">
                <a:srgbClr val="CC751C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Construcción de la interfaz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Ilustrar cada estado de la interfaz como lo vería en la realidad el usuario final.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77749" y="2512047"/>
            <a:ext cx="2906729" cy="1477328"/>
          </a:xfrm>
          <a:prstGeom prst="rect">
            <a:avLst/>
          </a:prstGeom>
          <a:gradFill>
            <a:gsLst>
              <a:gs pos="0">
                <a:srgbClr val="8C7055"/>
              </a:gs>
              <a:gs pos="50000">
                <a:srgbClr val="846546"/>
              </a:gs>
              <a:gs pos="100000">
                <a:srgbClr val="755B40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196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Validación: </a:t>
            </a:r>
            <a:r>
              <a:rPr lang="es-E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Indicar cómo interpreta el usuario el estado del sistema a partir de la información provista a través de la interfaz.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>
            <a:spLocks noGrp="1"/>
          </p:cNvSpPr>
          <p:nvPr>
            <p:ph type="title"/>
          </p:nvPr>
        </p:nvSpPr>
        <p:spPr>
          <a:xfrm>
            <a:off x="623392" y="643372"/>
            <a:ext cx="10022838" cy="11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A6617"/>
              </a:buClr>
              <a:buSzPts val="4000"/>
              <a:buFont typeface="Calibri"/>
              <a:buNone/>
            </a:pPr>
            <a:r>
              <a:rPr lang="es-ES"/>
              <a:t>Diseño de experiencias de  usuario (Ux)</a:t>
            </a: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sldNum" idx="12"/>
          </p:nvPr>
        </p:nvSpPr>
        <p:spPr>
          <a:xfrm>
            <a:off x="9249399" y="2852610"/>
            <a:ext cx="2926080" cy="104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3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body" idx="1"/>
          </p:nvPr>
        </p:nvSpPr>
        <p:spPr>
          <a:xfrm>
            <a:off x="5951984" y="6509534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2"/>
          </p:nvPr>
        </p:nvSpPr>
        <p:spPr>
          <a:xfrm>
            <a:off x="102227" y="2161675"/>
            <a:ext cx="4336993" cy="385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800"/>
              <a:t>El </a:t>
            </a:r>
            <a:r>
              <a:rPr lang="es-ES" sz="2800" b="1"/>
              <a:t>diseño de experiencias de usuario </a:t>
            </a:r>
            <a:r>
              <a:rPr lang="es-ES" sz="2800"/>
              <a:t>(Ux) es un conjunto de métodos aplicados al proceso de diseño que buscan satisfacer las necesidades del cliente y proporciona una buena experiencia a los usuarios destinatarios. (Allanwood &amp; Beare 2015)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366" y="1917755"/>
            <a:ext cx="7248525" cy="47434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9"/>
          <p:cNvSpPr txBox="1"/>
          <p:nvPr/>
        </p:nvSpPr>
        <p:spPr>
          <a:xfrm>
            <a:off x="2600851" y="6356826"/>
            <a:ext cx="2162515" cy="3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Esteve Krug : No me hagas pensar” pag  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g soft 2_Plantilla_2019">
  <a:themeElements>
    <a:clrScheme name="Personalizado 2">
      <a:dk1>
        <a:srgbClr val="000000"/>
      </a:dk1>
      <a:lt1>
        <a:srgbClr val="FFFFFF"/>
      </a:lt1>
      <a:dk2>
        <a:srgbClr val="C00000"/>
      </a:dk2>
      <a:lt2>
        <a:srgbClr val="E4E9EF"/>
      </a:lt2>
      <a:accent1>
        <a:srgbClr val="C00000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3168</Words>
  <Application>Microsoft Office PowerPoint</Application>
  <PresentationFormat>Panorámica</PresentationFormat>
  <Paragraphs>411</Paragraphs>
  <Slides>66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2" baseType="lpstr">
      <vt:lpstr>Noto Sans Symbols</vt:lpstr>
      <vt:lpstr>Gill Sans</vt:lpstr>
      <vt:lpstr>Arial</vt:lpstr>
      <vt:lpstr>Wingdings</vt:lpstr>
      <vt:lpstr>Calibri</vt:lpstr>
      <vt:lpstr>Ing soft 2_Plantilla_2019</vt:lpstr>
      <vt:lpstr>Ingeniería de software II</vt:lpstr>
      <vt:lpstr>¿Qué es el diseño de una interface de usuario  (UI- User Interface)?</vt:lpstr>
      <vt:lpstr>¿Cual es el objetivo de la UI?</vt:lpstr>
      <vt:lpstr>Diseño de la interfaz del usuario Conceptos iniciales</vt:lpstr>
      <vt:lpstr>Diseño de la interfaz del usuario Conceptos iniciales</vt:lpstr>
      <vt:lpstr>Diseño de la interfaz del usuario. Conceptos iniciales</vt:lpstr>
      <vt:lpstr>6 principios para el diseño de la interfaz del usuario </vt:lpstr>
      <vt:lpstr>Diseño de la interfaz del usuario Proceso </vt:lpstr>
      <vt:lpstr>Diseño de experiencias de  usuario (Ux)</vt:lpstr>
      <vt:lpstr>Tipos de diseño Ux</vt:lpstr>
      <vt:lpstr>Etapas del diseño de experiencia de Usuario</vt:lpstr>
      <vt:lpstr>Descripción de cada etapa de Ux</vt:lpstr>
      <vt:lpstr>(Ux) – Investigación de usuarios</vt:lpstr>
      <vt:lpstr>Diseño de Interfaces y (Ux) – Información a  relevar del usuario para crear el Perfil de usuario</vt:lpstr>
      <vt:lpstr>Diseño de Interfaces y (Ux) – Relevamiento de la tarea: Contexto y ambiente de trabajo</vt:lpstr>
      <vt:lpstr>Iceberg de UX</vt:lpstr>
      <vt:lpstr>Diferencia entre Interfaz de usuario (UI) y Experiencia de usuario (UX)</vt:lpstr>
      <vt:lpstr>Ambos conceptos colaboran en el diseño </vt:lpstr>
      <vt:lpstr>Aspectos de diseño de interfaz</vt:lpstr>
      <vt:lpstr>Reglas básicas del Diseño (reglas doradas del diseño)</vt:lpstr>
      <vt:lpstr>Reglas básicas del Diseño   Control al usuario </vt:lpstr>
      <vt:lpstr>Reglas básicas del Diseño Carga de memoria del usuario reducida </vt:lpstr>
      <vt:lpstr>Reglas básicas del Diseño Interfaz consistente  </vt:lpstr>
      <vt:lpstr>Reglas básicas del diseño Factores Humanos ( la sumamos a las 3 de Theo Mandel)</vt:lpstr>
      <vt:lpstr>Usabilidad - Concepto</vt:lpstr>
      <vt:lpstr>Usabilidad - ¿Cuándo existe? (1)</vt:lpstr>
      <vt:lpstr>Usabilidad - ¿Cuando existe? (2)</vt:lpstr>
      <vt:lpstr>Principios de Nielsen</vt:lpstr>
      <vt:lpstr>Los  10 principios de Usabilidad -  JACOB NIELSEN</vt:lpstr>
      <vt:lpstr>Principios de Nielsen</vt:lpstr>
      <vt:lpstr>Principios de Nielsen</vt:lpstr>
      <vt:lpstr>Principios de Nielsen</vt:lpstr>
      <vt:lpstr>Principios de Nielsen</vt:lpstr>
      <vt:lpstr>Principios de Nielsen</vt:lpstr>
      <vt:lpstr>Principios de Nielsen</vt:lpstr>
      <vt:lpstr>Principios de Nielsen</vt:lpstr>
      <vt:lpstr>Principios de Nielsen</vt:lpstr>
      <vt:lpstr>Principios de Nielsen</vt:lpstr>
      <vt:lpstr>Principios de Nilsen</vt:lpstr>
      <vt:lpstr>Estilos de Interfaces</vt:lpstr>
      <vt:lpstr> Tipos de Interfaces</vt:lpstr>
      <vt:lpstr> Tipos de Interfaces Interfaz de comandos</vt:lpstr>
      <vt:lpstr>Tipos de Interfaces Interfaz de comandos</vt:lpstr>
      <vt:lpstr>Tipos de Interfaces Interfaz de comandos</vt:lpstr>
      <vt:lpstr>Tipos de Interfaces Interfaz de selección de menú</vt:lpstr>
      <vt:lpstr>Tipos de Interfaces Interfaz gráfica de usuarios</vt:lpstr>
      <vt:lpstr>Tipos de Interfaces Interfaz gráfica de usuarios</vt:lpstr>
      <vt:lpstr>Tipos de Interfaces Llenado de formularios</vt:lpstr>
      <vt:lpstr>Tipos de Interfaces Interfaz gráfica de usuarios</vt:lpstr>
      <vt:lpstr>Tipos de Interfaces Interfaz de manipulación directa</vt:lpstr>
      <vt:lpstr>Tipos de Interfaces Interfaz de manipulación directa</vt:lpstr>
      <vt:lpstr>Tipos de Interfaces Reconocimiento de voz</vt:lpstr>
      <vt:lpstr>Tipos de Interfaces  Interfaz inteligente (IA)</vt:lpstr>
      <vt:lpstr>Tipos  interfaces– Interfaz inteligente (IA) Chatgpt  https://chat.openai.com/chat</vt:lpstr>
      <vt:lpstr>Tipos  de Interfaces Interfaces para diferentes dispositivos</vt:lpstr>
      <vt:lpstr>Tipos de Interfaces</vt:lpstr>
      <vt:lpstr>Comparación de tipos de interfaces</vt:lpstr>
      <vt:lpstr>Presentación de la información en pantalla</vt:lpstr>
      <vt:lpstr>Presentación de la información (Ux)</vt:lpstr>
      <vt:lpstr>Presentación de la información </vt:lpstr>
      <vt:lpstr>Presentación de la información </vt:lpstr>
      <vt:lpstr>Presentación de la información  - Colores</vt:lpstr>
      <vt:lpstr>Presentación de la información  - Colores</vt:lpstr>
      <vt:lpstr>Soporte al usuario</vt:lpstr>
      <vt:lpstr>Herramientas de prototipado</vt:lpstr>
      <vt:lpstr>Ejemplos de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Ariel Pasini</dc:creator>
  <cp:lastModifiedBy>Alejandro Gonzalez</cp:lastModifiedBy>
  <cp:revision>12</cp:revision>
  <dcterms:created xsi:type="dcterms:W3CDTF">2016-02-19T02:46:31Z</dcterms:created>
  <dcterms:modified xsi:type="dcterms:W3CDTF">2025-04-16T18:43:00Z</dcterms:modified>
</cp:coreProperties>
</file>